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</p:sldIdLst>
  <p:sldSz cx="12192000" cy="6858000"/>
  <p:notesSz cx="6792913" cy="992505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2D3F8-2044-4643-B3B4-15F4711BDBF2}" v="3" dt="2023-01-29T16:40:43.3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p Noorda | Noorda en Co" userId="85fa774d-37bc-46fa-8e1d-e5658357e32f" providerId="ADAL" clId="{3CE2D3F8-2044-4643-B3B4-15F4711BDBF2}"/>
    <pc:docChg chg="custSel modSld">
      <pc:chgData name="Jaap Noorda | Noorda en Co" userId="85fa774d-37bc-46fa-8e1d-e5658357e32f" providerId="ADAL" clId="{3CE2D3F8-2044-4643-B3B4-15F4711BDBF2}" dt="2023-01-29T16:40:37.432" v="0" actId="27636"/>
      <pc:docMkLst>
        <pc:docMk/>
      </pc:docMkLst>
      <pc:sldChg chg="modSp mod">
        <pc:chgData name="Jaap Noorda | Noorda en Co" userId="85fa774d-37bc-46fa-8e1d-e5658357e32f" providerId="ADAL" clId="{3CE2D3F8-2044-4643-B3B4-15F4711BDBF2}" dt="2023-01-29T16:40:37.432" v="0" actId="27636"/>
        <pc:sldMkLst>
          <pc:docMk/>
          <pc:sldMk cId="3623039160" sldId="260"/>
        </pc:sldMkLst>
        <pc:spChg chg="mod">
          <ac:chgData name="Jaap Noorda | Noorda en Co" userId="85fa774d-37bc-46fa-8e1d-e5658357e32f" providerId="ADAL" clId="{3CE2D3F8-2044-4643-B3B4-15F4711BDBF2}" dt="2023-01-29T16:40:37.432" v="0" actId="27636"/>
          <ac:spMkLst>
            <pc:docMk/>
            <pc:sldMk cId="3623039160" sldId="260"/>
            <ac:spMk id="6" creationId="{8FDB6EF2-5BF0-ACDE-9ED6-5CA12720691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F0A72E-DD4D-4830-8B70-40CCFD07231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2AFD4BA-E2C7-4EF0-8EA3-22ECD731EB80}">
      <dgm:prSet/>
      <dgm:spPr/>
      <dgm:t>
        <a:bodyPr/>
        <a:lstStyle/>
        <a:p>
          <a:r>
            <a:rPr lang="nl-NL"/>
            <a:t>Grote bereidheid om te praten over dementie bij familie en buurtgenoten en de zorgen daarover te delen. Men is de schaamte voorbij.</a:t>
          </a:r>
          <a:endParaRPr lang="en-US"/>
        </a:p>
      </dgm:t>
    </dgm:pt>
    <dgm:pt modelId="{FF179DE8-B925-4611-8936-F722F7742B9F}" type="parTrans" cxnId="{7EE644A2-BC84-4382-B510-FE8E8A5B98B9}">
      <dgm:prSet/>
      <dgm:spPr/>
      <dgm:t>
        <a:bodyPr/>
        <a:lstStyle/>
        <a:p>
          <a:endParaRPr lang="en-US"/>
        </a:p>
      </dgm:t>
    </dgm:pt>
    <dgm:pt modelId="{4B0DA5A0-CCEB-45DD-9609-E4CF6DA450D7}" type="sibTrans" cxnId="{7EE644A2-BC84-4382-B510-FE8E8A5B98B9}">
      <dgm:prSet/>
      <dgm:spPr/>
      <dgm:t>
        <a:bodyPr/>
        <a:lstStyle/>
        <a:p>
          <a:endParaRPr lang="en-US"/>
        </a:p>
      </dgm:t>
    </dgm:pt>
    <dgm:pt modelId="{F4EC58E7-F727-4519-8423-B9822FA8F7BB}">
      <dgm:prSet/>
      <dgm:spPr/>
      <dgm:t>
        <a:bodyPr/>
        <a:lstStyle/>
        <a:p>
          <a:r>
            <a:rPr lang="nl-NL"/>
            <a:t>Passende dagbesteding is voor velen een urgente zaak die voorziet in een grote behoefte.</a:t>
          </a:r>
          <a:endParaRPr lang="en-US"/>
        </a:p>
      </dgm:t>
    </dgm:pt>
    <dgm:pt modelId="{E6CE7477-355F-4A0D-87D1-2FAB9630DFF2}" type="parTrans" cxnId="{F38D0C74-1972-43B0-A893-6CEB04C33DAF}">
      <dgm:prSet/>
      <dgm:spPr/>
      <dgm:t>
        <a:bodyPr/>
        <a:lstStyle/>
        <a:p>
          <a:endParaRPr lang="en-US"/>
        </a:p>
      </dgm:t>
    </dgm:pt>
    <dgm:pt modelId="{8C1CC215-7646-49ED-93B3-CC9C0F65B7BF}" type="sibTrans" cxnId="{F38D0C74-1972-43B0-A893-6CEB04C33DAF}">
      <dgm:prSet/>
      <dgm:spPr/>
      <dgm:t>
        <a:bodyPr/>
        <a:lstStyle/>
        <a:p>
          <a:endParaRPr lang="en-US"/>
        </a:p>
      </dgm:t>
    </dgm:pt>
    <dgm:pt modelId="{20D6EE61-A81F-4DD1-966E-307EFEBE74A1}" type="pres">
      <dgm:prSet presAssocID="{80F0A72E-DD4D-4830-8B70-40CCFD07231D}" presName="linear" presStyleCnt="0">
        <dgm:presLayoutVars>
          <dgm:animLvl val="lvl"/>
          <dgm:resizeHandles val="exact"/>
        </dgm:presLayoutVars>
      </dgm:prSet>
      <dgm:spPr/>
    </dgm:pt>
    <dgm:pt modelId="{68EED44C-F1BD-4CBC-8824-57211F42214C}" type="pres">
      <dgm:prSet presAssocID="{02AFD4BA-E2C7-4EF0-8EA3-22ECD731EB8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B04D0B1-7565-427E-BDA2-827D537DA95A}" type="pres">
      <dgm:prSet presAssocID="{4B0DA5A0-CCEB-45DD-9609-E4CF6DA450D7}" presName="spacer" presStyleCnt="0"/>
      <dgm:spPr/>
    </dgm:pt>
    <dgm:pt modelId="{4C59E58F-0FFF-46B9-A632-E7595E24AD4D}" type="pres">
      <dgm:prSet presAssocID="{F4EC58E7-F727-4519-8423-B9822FA8F7BB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F38D0C74-1972-43B0-A893-6CEB04C33DAF}" srcId="{80F0A72E-DD4D-4830-8B70-40CCFD07231D}" destId="{F4EC58E7-F727-4519-8423-B9822FA8F7BB}" srcOrd="1" destOrd="0" parTransId="{E6CE7477-355F-4A0D-87D1-2FAB9630DFF2}" sibTransId="{8C1CC215-7646-49ED-93B3-CC9C0F65B7BF}"/>
    <dgm:cxn modelId="{7EE644A2-BC84-4382-B510-FE8E8A5B98B9}" srcId="{80F0A72E-DD4D-4830-8B70-40CCFD07231D}" destId="{02AFD4BA-E2C7-4EF0-8EA3-22ECD731EB80}" srcOrd="0" destOrd="0" parTransId="{FF179DE8-B925-4611-8936-F722F7742B9F}" sibTransId="{4B0DA5A0-CCEB-45DD-9609-E4CF6DA450D7}"/>
    <dgm:cxn modelId="{2EC704BE-FBD6-4B57-8C77-B3C5F3D7059F}" type="presOf" srcId="{F4EC58E7-F727-4519-8423-B9822FA8F7BB}" destId="{4C59E58F-0FFF-46B9-A632-E7595E24AD4D}" srcOrd="0" destOrd="0" presId="urn:microsoft.com/office/officeart/2005/8/layout/vList2"/>
    <dgm:cxn modelId="{E2A9FBE4-F61B-4979-9520-3B921718FA74}" type="presOf" srcId="{80F0A72E-DD4D-4830-8B70-40CCFD07231D}" destId="{20D6EE61-A81F-4DD1-966E-307EFEBE74A1}" srcOrd="0" destOrd="0" presId="urn:microsoft.com/office/officeart/2005/8/layout/vList2"/>
    <dgm:cxn modelId="{BAA2DFF3-A63D-4280-9075-E347C3628CF3}" type="presOf" srcId="{02AFD4BA-E2C7-4EF0-8EA3-22ECD731EB80}" destId="{68EED44C-F1BD-4CBC-8824-57211F42214C}" srcOrd="0" destOrd="0" presId="urn:microsoft.com/office/officeart/2005/8/layout/vList2"/>
    <dgm:cxn modelId="{0CAC7C34-E381-484A-AB94-A2DB5D9EB659}" type="presParOf" srcId="{20D6EE61-A81F-4DD1-966E-307EFEBE74A1}" destId="{68EED44C-F1BD-4CBC-8824-57211F42214C}" srcOrd="0" destOrd="0" presId="urn:microsoft.com/office/officeart/2005/8/layout/vList2"/>
    <dgm:cxn modelId="{C011620E-3931-4837-8891-22CC18260DCD}" type="presParOf" srcId="{20D6EE61-A81F-4DD1-966E-307EFEBE74A1}" destId="{9B04D0B1-7565-427E-BDA2-827D537DA95A}" srcOrd="1" destOrd="0" presId="urn:microsoft.com/office/officeart/2005/8/layout/vList2"/>
    <dgm:cxn modelId="{DA17D3F1-6599-4397-83E4-6C359F0B361A}" type="presParOf" srcId="{20D6EE61-A81F-4DD1-966E-307EFEBE74A1}" destId="{4C59E58F-0FFF-46B9-A632-E7595E24AD4D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008E18-D9E6-4BAA-BD5D-547251105B07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06B4043-4672-4462-80D6-A0E43ED8082C}">
      <dgm:prSet/>
      <dgm:spPr/>
      <dgm:t>
        <a:bodyPr/>
        <a:lstStyle/>
        <a:p>
          <a:r>
            <a:rPr lang="nl-NL"/>
            <a:t>Doelgroep bestaat uit vnl. 75+ (58%) en 55-74 jaar (41%). Woonduur: meer dan 10 jaar.</a:t>
          </a:r>
          <a:endParaRPr lang="en-US"/>
        </a:p>
      </dgm:t>
    </dgm:pt>
    <dgm:pt modelId="{135061B2-3D97-4738-B226-6993CE6EE181}" type="parTrans" cxnId="{783D4F05-FE19-4401-A590-500CBC9E6188}">
      <dgm:prSet/>
      <dgm:spPr/>
      <dgm:t>
        <a:bodyPr/>
        <a:lstStyle/>
        <a:p>
          <a:endParaRPr lang="en-US"/>
        </a:p>
      </dgm:t>
    </dgm:pt>
    <dgm:pt modelId="{D17AC90F-E598-4ED8-A5A3-D1676B680A58}" type="sibTrans" cxnId="{783D4F05-FE19-4401-A590-500CBC9E6188}">
      <dgm:prSet/>
      <dgm:spPr/>
      <dgm:t>
        <a:bodyPr/>
        <a:lstStyle/>
        <a:p>
          <a:endParaRPr lang="en-US"/>
        </a:p>
      </dgm:t>
    </dgm:pt>
    <dgm:pt modelId="{3A8240FF-4722-4A14-863A-1C6DE0FC92E9}">
      <dgm:prSet/>
      <dgm:spPr/>
      <dgm:t>
        <a:bodyPr/>
        <a:lstStyle/>
        <a:p>
          <a:r>
            <a:rPr lang="nl-NL"/>
            <a:t>55% woont alleen; 33% met partner, 5% bij kinderen en 7% anders.</a:t>
          </a:r>
          <a:endParaRPr lang="en-US"/>
        </a:p>
      </dgm:t>
    </dgm:pt>
    <dgm:pt modelId="{295C8F00-B58E-44DB-ABDA-2E1FF0A56B3D}" type="parTrans" cxnId="{58A3D0E2-4986-45D7-9E35-D563C82C6099}">
      <dgm:prSet/>
      <dgm:spPr/>
      <dgm:t>
        <a:bodyPr/>
        <a:lstStyle/>
        <a:p>
          <a:endParaRPr lang="en-US"/>
        </a:p>
      </dgm:t>
    </dgm:pt>
    <dgm:pt modelId="{2FE485E2-C94C-4BBB-B481-D087E2741690}" type="sibTrans" cxnId="{58A3D0E2-4986-45D7-9E35-D563C82C6099}">
      <dgm:prSet/>
      <dgm:spPr/>
      <dgm:t>
        <a:bodyPr/>
        <a:lstStyle/>
        <a:p>
          <a:endParaRPr lang="en-US"/>
        </a:p>
      </dgm:t>
    </dgm:pt>
    <dgm:pt modelId="{A41DA3D3-0B33-4FD7-9942-6E88BBDB0C2B}">
      <dgm:prSet/>
      <dgm:spPr/>
      <dgm:t>
        <a:bodyPr/>
        <a:lstStyle/>
        <a:p>
          <a:r>
            <a:rPr lang="nl-NL"/>
            <a:t>Kwetsbare migrantenbuurten uit jaren 60 in wachtstand voor stedelijke vernieuwing</a:t>
          </a:r>
          <a:endParaRPr lang="en-US"/>
        </a:p>
      </dgm:t>
    </dgm:pt>
    <dgm:pt modelId="{FFB0CFD5-A1FB-449A-8399-8598A1857DF5}" type="parTrans" cxnId="{87808259-55C6-4B81-9C58-F015C2DBE46C}">
      <dgm:prSet/>
      <dgm:spPr/>
      <dgm:t>
        <a:bodyPr/>
        <a:lstStyle/>
        <a:p>
          <a:endParaRPr lang="en-US"/>
        </a:p>
      </dgm:t>
    </dgm:pt>
    <dgm:pt modelId="{3BB924A2-81D5-4762-9702-24AB772957CE}" type="sibTrans" cxnId="{87808259-55C6-4B81-9C58-F015C2DBE46C}">
      <dgm:prSet/>
      <dgm:spPr/>
      <dgm:t>
        <a:bodyPr/>
        <a:lstStyle/>
        <a:p>
          <a:endParaRPr lang="en-US"/>
        </a:p>
      </dgm:t>
    </dgm:pt>
    <dgm:pt modelId="{5EC081E0-CEFD-452F-B0CB-1A4456986D1E}" type="pres">
      <dgm:prSet presAssocID="{45008E18-D9E6-4BAA-BD5D-547251105B07}" presName="outerComposite" presStyleCnt="0">
        <dgm:presLayoutVars>
          <dgm:chMax val="5"/>
          <dgm:dir/>
          <dgm:resizeHandles val="exact"/>
        </dgm:presLayoutVars>
      </dgm:prSet>
      <dgm:spPr/>
    </dgm:pt>
    <dgm:pt modelId="{A53D4278-73E9-4E4C-859C-356E22342FEB}" type="pres">
      <dgm:prSet presAssocID="{45008E18-D9E6-4BAA-BD5D-547251105B07}" presName="dummyMaxCanvas" presStyleCnt="0">
        <dgm:presLayoutVars/>
      </dgm:prSet>
      <dgm:spPr/>
    </dgm:pt>
    <dgm:pt modelId="{019FBB60-2180-48E4-914F-EC3CA75017B5}" type="pres">
      <dgm:prSet presAssocID="{45008E18-D9E6-4BAA-BD5D-547251105B07}" presName="ThreeNodes_1" presStyleLbl="node1" presStyleIdx="0" presStyleCnt="3">
        <dgm:presLayoutVars>
          <dgm:bulletEnabled val="1"/>
        </dgm:presLayoutVars>
      </dgm:prSet>
      <dgm:spPr/>
    </dgm:pt>
    <dgm:pt modelId="{8FEBDD39-9B3F-48CF-9B0C-B5774955D286}" type="pres">
      <dgm:prSet presAssocID="{45008E18-D9E6-4BAA-BD5D-547251105B07}" presName="ThreeNodes_2" presStyleLbl="node1" presStyleIdx="1" presStyleCnt="3">
        <dgm:presLayoutVars>
          <dgm:bulletEnabled val="1"/>
        </dgm:presLayoutVars>
      </dgm:prSet>
      <dgm:spPr/>
    </dgm:pt>
    <dgm:pt modelId="{41AF41EF-8B62-480C-BFA7-05ACFA56C404}" type="pres">
      <dgm:prSet presAssocID="{45008E18-D9E6-4BAA-BD5D-547251105B07}" presName="ThreeNodes_3" presStyleLbl="node1" presStyleIdx="2" presStyleCnt="3">
        <dgm:presLayoutVars>
          <dgm:bulletEnabled val="1"/>
        </dgm:presLayoutVars>
      </dgm:prSet>
      <dgm:spPr/>
    </dgm:pt>
    <dgm:pt modelId="{26A2D70C-7CAE-4274-B98C-485AEF890CAC}" type="pres">
      <dgm:prSet presAssocID="{45008E18-D9E6-4BAA-BD5D-547251105B07}" presName="ThreeConn_1-2" presStyleLbl="fgAccFollowNode1" presStyleIdx="0" presStyleCnt="2">
        <dgm:presLayoutVars>
          <dgm:bulletEnabled val="1"/>
        </dgm:presLayoutVars>
      </dgm:prSet>
      <dgm:spPr/>
    </dgm:pt>
    <dgm:pt modelId="{AF86B820-864A-4DDF-90B6-153039A9A63C}" type="pres">
      <dgm:prSet presAssocID="{45008E18-D9E6-4BAA-BD5D-547251105B07}" presName="ThreeConn_2-3" presStyleLbl="fgAccFollowNode1" presStyleIdx="1" presStyleCnt="2">
        <dgm:presLayoutVars>
          <dgm:bulletEnabled val="1"/>
        </dgm:presLayoutVars>
      </dgm:prSet>
      <dgm:spPr/>
    </dgm:pt>
    <dgm:pt modelId="{35950480-F3D2-4E5D-96EB-975FDC8FCAF9}" type="pres">
      <dgm:prSet presAssocID="{45008E18-D9E6-4BAA-BD5D-547251105B07}" presName="ThreeNodes_1_text" presStyleLbl="node1" presStyleIdx="2" presStyleCnt="3">
        <dgm:presLayoutVars>
          <dgm:bulletEnabled val="1"/>
        </dgm:presLayoutVars>
      </dgm:prSet>
      <dgm:spPr/>
    </dgm:pt>
    <dgm:pt modelId="{0728AFFA-834F-4116-A4C8-9FB0C0A7856D}" type="pres">
      <dgm:prSet presAssocID="{45008E18-D9E6-4BAA-BD5D-547251105B07}" presName="ThreeNodes_2_text" presStyleLbl="node1" presStyleIdx="2" presStyleCnt="3">
        <dgm:presLayoutVars>
          <dgm:bulletEnabled val="1"/>
        </dgm:presLayoutVars>
      </dgm:prSet>
      <dgm:spPr/>
    </dgm:pt>
    <dgm:pt modelId="{B4E18BAF-A076-4438-ADAE-36E8C66B77D2}" type="pres">
      <dgm:prSet presAssocID="{45008E18-D9E6-4BAA-BD5D-547251105B07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783D4F05-FE19-4401-A590-500CBC9E6188}" srcId="{45008E18-D9E6-4BAA-BD5D-547251105B07}" destId="{C06B4043-4672-4462-80D6-A0E43ED8082C}" srcOrd="0" destOrd="0" parTransId="{135061B2-3D97-4738-B226-6993CE6EE181}" sibTransId="{D17AC90F-E598-4ED8-A5A3-D1676B680A58}"/>
    <dgm:cxn modelId="{BB8E8029-A649-480B-B48F-352DE95B4C93}" type="presOf" srcId="{45008E18-D9E6-4BAA-BD5D-547251105B07}" destId="{5EC081E0-CEFD-452F-B0CB-1A4456986D1E}" srcOrd="0" destOrd="0" presId="urn:microsoft.com/office/officeart/2005/8/layout/vProcess5"/>
    <dgm:cxn modelId="{F9FFAB3A-A84E-477C-928D-D91A0116EE5C}" type="presOf" srcId="{C06B4043-4672-4462-80D6-A0E43ED8082C}" destId="{35950480-F3D2-4E5D-96EB-975FDC8FCAF9}" srcOrd="1" destOrd="0" presId="urn:microsoft.com/office/officeart/2005/8/layout/vProcess5"/>
    <dgm:cxn modelId="{4A975549-1C3F-4079-907E-A45293259869}" type="presOf" srcId="{A41DA3D3-0B33-4FD7-9942-6E88BBDB0C2B}" destId="{41AF41EF-8B62-480C-BFA7-05ACFA56C404}" srcOrd="0" destOrd="0" presId="urn:microsoft.com/office/officeart/2005/8/layout/vProcess5"/>
    <dgm:cxn modelId="{4C8AE869-47D2-409B-AA2B-23EF056809F1}" type="presOf" srcId="{3A8240FF-4722-4A14-863A-1C6DE0FC92E9}" destId="{0728AFFA-834F-4116-A4C8-9FB0C0A7856D}" srcOrd="1" destOrd="0" presId="urn:microsoft.com/office/officeart/2005/8/layout/vProcess5"/>
    <dgm:cxn modelId="{87808259-55C6-4B81-9C58-F015C2DBE46C}" srcId="{45008E18-D9E6-4BAA-BD5D-547251105B07}" destId="{A41DA3D3-0B33-4FD7-9942-6E88BBDB0C2B}" srcOrd="2" destOrd="0" parTransId="{FFB0CFD5-A1FB-449A-8399-8598A1857DF5}" sibTransId="{3BB924A2-81D5-4762-9702-24AB772957CE}"/>
    <dgm:cxn modelId="{26BE8697-24A7-419F-85B0-A0E5B871969E}" type="presOf" srcId="{D17AC90F-E598-4ED8-A5A3-D1676B680A58}" destId="{26A2D70C-7CAE-4274-B98C-485AEF890CAC}" srcOrd="0" destOrd="0" presId="urn:microsoft.com/office/officeart/2005/8/layout/vProcess5"/>
    <dgm:cxn modelId="{CE8D66A9-3B1B-4D2B-9319-CC52BB475BD4}" type="presOf" srcId="{C06B4043-4672-4462-80D6-A0E43ED8082C}" destId="{019FBB60-2180-48E4-914F-EC3CA75017B5}" srcOrd="0" destOrd="0" presId="urn:microsoft.com/office/officeart/2005/8/layout/vProcess5"/>
    <dgm:cxn modelId="{C9FCAAA9-2E9F-45BE-8462-C5E72CEA6B09}" type="presOf" srcId="{2FE485E2-C94C-4BBB-B481-D087E2741690}" destId="{AF86B820-864A-4DDF-90B6-153039A9A63C}" srcOrd="0" destOrd="0" presId="urn:microsoft.com/office/officeart/2005/8/layout/vProcess5"/>
    <dgm:cxn modelId="{1640A1AF-C90E-43F3-9C9B-F45F1AC797E7}" type="presOf" srcId="{A41DA3D3-0B33-4FD7-9942-6E88BBDB0C2B}" destId="{B4E18BAF-A076-4438-ADAE-36E8C66B77D2}" srcOrd="1" destOrd="0" presId="urn:microsoft.com/office/officeart/2005/8/layout/vProcess5"/>
    <dgm:cxn modelId="{7F9FE1CC-2502-4290-8F26-6996A042002C}" type="presOf" srcId="{3A8240FF-4722-4A14-863A-1C6DE0FC92E9}" destId="{8FEBDD39-9B3F-48CF-9B0C-B5774955D286}" srcOrd="0" destOrd="0" presId="urn:microsoft.com/office/officeart/2005/8/layout/vProcess5"/>
    <dgm:cxn modelId="{58A3D0E2-4986-45D7-9E35-D563C82C6099}" srcId="{45008E18-D9E6-4BAA-BD5D-547251105B07}" destId="{3A8240FF-4722-4A14-863A-1C6DE0FC92E9}" srcOrd="1" destOrd="0" parTransId="{295C8F00-B58E-44DB-ABDA-2E1FF0A56B3D}" sibTransId="{2FE485E2-C94C-4BBB-B481-D087E2741690}"/>
    <dgm:cxn modelId="{947064DA-1F88-46FE-B47C-FEE1DAA7CA35}" type="presParOf" srcId="{5EC081E0-CEFD-452F-B0CB-1A4456986D1E}" destId="{A53D4278-73E9-4E4C-859C-356E22342FEB}" srcOrd="0" destOrd="0" presId="urn:microsoft.com/office/officeart/2005/8/layout/vProcess5"/>
    <dgm:cxn modelId="{5EA20BA2-4A00-4686-95B7-1E6E44B541A4}" type="presParOf" srcId="{5EC081E0-CEFD-452F-B0CB-1A4456986D1E}" destId="{019FBB60-2180-48E4-914F-EC3CA75017B5}" srcOrd="1" destOrd="0" presId="urn:microsoft.com/office/officeart/2005/8/layout/vProcess5"/>
    <dgm:cxn modelId="{65090A0F-A0FA-4F22-A8AB-BDC26FAA9D0C}" type="presParOf" srcId="{5EC081E0-CEFD-452F-B0CB-1A4456986D1E}" destId="{8FEBDD39-9B3F-48CF-9B0C-B5774955D286}" srcOrd="2" destOrd="0" presId="urn:microsoft.com/office/officeart/2005/8/layout/vProcess5"/>
    <dgm:cxn modelId="{0C2A1D75-D0AB-4235-960E-CF2B188CE34A}" type="presParOf" srcId="{5EC081E0-CEFD-452F-B0CB-1A4456986D1E}" destId="{41AF41EF-8B62-480C-BFA7-05ACFA56C404}" srcOrd="3" destOrd="0" presId="urn:microsoft.com/office/officeart/2005/8/layout/vProcess5"/>
    <dgm:cxn modelId="{2FD0E3B9-A170-46BA-A49B-9599467EC899}" type="presParOf" srcId="{5EC081E0-CEFD-452F-B0CB-1A4456986D1E}" destId="{26A2D70C-7CAE-4274-B98C-485AEF890CAC}" srcOrd="4" destOrd="0" presId="urn:microsoft.com/office/officeart/2005/8/layout/vProcess5"/>
    <dgm:cxn modelId="{A8072880-20E3-412A-AA83-04B3F0A2CEA8}" type="presParOf" srcId="{5EC081E0-CEFD-452F-B0CB-1A4456986D1E}" destId="{AF86B820-864A-4DDF-90B6-153039A9A63C}" srcOrd="5" destOrd="0" presId="urn:microsoft.com/office/officeart/2005/8/layout/vProcess5"/>
    <dgm:cxn modelId="{CB07587E-C5C6-4498-823B-0DF9178110BC}" type="presParOf" srcId="{5EC081E0-CEFD-452F-B0CB-1A4456986D1E}" destId="{35950480-F3D2-4E5D-96EB-975FDC8FCAF9}" srcOrd="6" destOrd="0" presId="urn:microsoft.com/office/officeart/2005/8/layout/vProcess5"/>
    <dgm:cxn modelId="{06125004-C5C0-4552-8E73-B6A8F362B7C0}" type="presParOf" srcId="{5EC081E0-CEFD-452F-B0CB-1A4456986D1E}" destId="{0728AFFA-834F-4116-A4C8-9FB0C0A7856D}" srcOrd="7" destOrd="0" presId="urn:microsoft.com/office/officeart/2005/8/layout/vProcess5"/>
    <dgm:cxn modelId="{06A5F403-C7FC-4588-8824-FE1B16354B98}" type="presParOf" srcId="{5EC081E0-CEFD-452F-B0CB-1A4456986D1E}" destId="{B4E18BAF-A076-4438-ADAE-36E8C66B77D2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4AA6E5-5FDA-4474-A678-552D776AED7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CBB917-2F67-45D0-BD2D-6DD56F4F3902}">
      <dgm:prSet/>
      <dgm:spPr/>
      <dgm:t>
        <a:bodyPr/>
        <a:lstStyle/>
        <a:p>
          <a:r>
            <a:rPr lang="nl-NL"/>
            <a:t>Vooral </a:t>
          </a:r>
          <a:r>
            <a:rPr lang="nl-NL" b="1"/>
            <a:t>sociale ontmoetingsactiviteiten </a:t>
          </a:r>
          <a:r>
            <a:rPr lang="nl-NL"/>
            <a:t>in combinatie met </a:t>
          </a:r>
          <a:r>
            <a:rPr lang="nl-NL" b="1"/>
            <a:t>bewegen</a:t>
          </a:r>
          <a:r>
            <a:rPr lang="nl-NL"/>
            <a:t> &amp; sport onder deskundige begeleiding</a:t>
          </a:r>
          <a:endParaRPr lang="en-US"/>
        </a:p>
      </dgm:t>
    </dgm:pt>
    <dgm:pt modelId="{BA992A0D-0DF0-48EC-92EF-ECE490419F14}" type="parTrans" cxnId="{743C8636-78CD-4964-AF23-5AFB22E38E53}">
      <dgm:prSet/>
      <dgm:spPr/>
      <dgm:t>
        <a:bodyPr/>
        <a:lstStyle/>
        <a:p>
          <a:endParaRPr lang="en-US"/>
        </a:p>
      </dgm:t>
    </dgm:pt>
    <dgm:pt modelId="{80373243-0F31-4645-A9C1-87293B687B48}" type="sibTrans" cxnId="{743C8636-78CD-4964-AF23-5AFB22E38E53}">
      <dgm:prSet/>
      <dgm:spPr/>
      <dgm:t>
        <a:bodyPr/>
        <a:lstStyle/>
        <a:p>
          <a:endParaRPr lang="en-US"/>
        </a:p>
      </dgm:t>
    </dgm:pt>
    <dgm:pt modelId="{0600FE42-2692-4D43-9E15-F1EDFB1AA239}">
      <dgm:prSet/>
      <dgm:spPr/>
      <dgm:t>
        <a:bodyPr/>
        <a:lstStyle/>
        <a:p>
          <a:r>
            <a:rPr lang="nl-NL"/>
            <a:t>Liefst </a:t>
          </a:r>
          <a:r>
            <a:rPr lang="nl-NL" b="1"/>
            <a:t>in de buurt </a:t>
          </a:r>
          <a:r>
            <a:rPr lang="nl-NL"/>
            <a:t>op wekelijkse of dagelijkse basis</a:t>
          </a:r>
          <a:endParaRPr lang="en-US"/>
        </a:p>
      </dgm:t>
    </dgm:pt>
    <dgm:pt modelId="{78AD17F8-0087-4503-B5A8-4394FBCA7F17}" type="parTrans" cxnId="{293AA8A8-4A3A-47B4-97EA-E5A9E7BCC903}">
      <dgm:prSet/>
      <dgm:spPr/>
      <dgm:t>
        <a:bodyPr/>
        <a:lstStyle/>
        <a:p>
          <a:endParaRPr lang="en-US"/>
        </a:p>
      </dgm:t>
    </dgm:pt>
    <dgm:pt modelId="{0418BAF6-1480-439A-9BA9-DE27647D065B}" type="sibTrans" cxnId="{293AA8A8-4A3A-47B4-97EA-E5A9E7BCC903}">
      <dgm:prSet/>
      <dgm:spPr/>
      <dgm:t>
        <a:bodyPr/>
        <a:lstStyle/>
        <a:p>
          <a:endParaRPr lang="en-US"/>
        </a:p>
      </dgm:t>
    </dgm:pt>
    <dgm:pt modelId="{C613DCED-703D-4CD7-B7AC-28CB4C413299}">
      <dgm:prSet/>
      <dgm:spPr/>
      <dgm:t>
        <a:bodyPr/>
        <a:lstStyle/>
        <a:p>
          <a:r>
            <a:rPr lang="nl-NL"/>
            <a:t>Met voorkeur voor </a:t>
          </a:r>
          <a:r>
            <a:rPr lang="nl-NL" b="1"/>
            <a:t>begeleiding in eigentaal/eigen cultuur </a:t>
          </a:r>
          <a:r>
            <a:rPr lang="nl-NL"/>
            <a:t>(2/3) of juist niet (1/3)</a:t>
          </a:r>
          <a:endParaRPr lang="en-US"/>
        </a:p>
      </dgm:t>
    </dgm:pt>
    <dgm:pt modelId="{FCFB7936-B117-4B81-9F84-AEBAE8C10155}" type="parTrans" cxnId="{0E1C94F1-ACA8-4375-8075-CB9ABD048060}">
      <dgm:prSet/>
      <dgm:spPr/>
      <dgm:t>
        <a:bodyPr/>
        <a:lstStyle/>
        <a:p>
          <a:endParaRPr lang="en-US"/>
        </a:p>
      </dgm:t>
    </dgm:pt>
    <dgm:pt modelId="{05DEFF16-906A-4390-9FA9-AD565EB390B8}" type="sibTrans" cxnId="{0E1C94F1-ACA8-4375-8075-CB9ABD048060}">
      <dgm:prSet/>
      <dgm:spPr/>
      <dgm:t>
        <a:bodyPr/>
        <a:lstStyle/>
        <a:p>
          <a:endParaRPr lang="en-US"/>
        </a:p>
      </dgm:t>
    </dgm:pt>
    <dgm:pt modelId="{54C35A70-DC74-4519-B225-665C6DA78056}" type="pres">
      <dgm:prSet presAssocID="{234AA6E5-5FDA-4474-A678-552D776AED71}" presName="linear" presStyleCnt="0">
        <dgm:presLayoutVars>
          <dgm:animLvl val="lvl"/>
          <dgm:resizeHandles val="exact"/>
        </dgm:presLayoutVars>
      </dgm:prSet>
      <dgm:spPr/>
    </dgm:pt>
    <dgm:pt modelId="{07EE441F-F588-4165-877F-2D558DC7747B}" type="pres">
      <dgm:prSet presAssocID="{60CBB917-2F67-45D0-BD2D-6DD56F4F390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4C16854-FD18-4AF6-80DC-09933E357A5D}" type="pres">
      <dgm:prSet presAssocID="{80373243-0F31-4645-A9C1-87293B687B48}" presName="spacer" presStyleCnt="0"/>
      <dgm:spPr/>
    </dgm:pt>
    <dgm:pt modelId="{783F8D2F-57FC-4378-917B-2C2DFA2658AA}" type="pres">
      <dgm:prSet presAssocID="{0600FE42-2692-4D43-9E15-F1EDFB1AA23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5E6536E-E228-4EC4-9F22-6CF2F48A5A7A}" type="pres">
      <dgm:prSet presAssocID="{0418BAF6-1480-439A-9BA9-DE27647D065B}" presName="spacer" presStyleCnt="0"/>
      <dgm:spPr/>
    </dgm:pt>
    <dgm:pt modelId="{46D11154-2EDA-4722-9D59-2069055CDC19}" type="pres">
      <dgm:prSet presAssocID="{C613DCED-703D-4CD7-B7AC-28CB4C41329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43C8636-78CD-4964-AF23-5AFB22E38E53}" srcId="{234AA6E5-5FDA-4474-A678-552D776AED71}" destId="{60CBB917-2F67-45D0-BD2D-6DD56F4F3902}" srcOrd="0" destOrd="0" parTransId="{BA992A0D-0DF0-48EC-92EF-ECE490419F14}" sibTransId="{80373243-0F31-4645-A9C1-87293B687B48}"/>
    <dgm:cxn modelId="{4586D944-9B1E-4A1A-849F-B4522B8D7198}" type="presOf" srcId="{0600FE42-2692-4D43-9E15-F1EDFB1AA239}" destId="{783F8D2F-57FC-4378-917B-2C2DFA2658AA}" srcOrd="0" destOrd="0" presId="urn:microsoft.com/office/officeart/2005/8/layout/vList2"/>
    <dgm:cxn modelId="{293AA8A8-4A3A-47B4-97EA-E5A9E7BCC903}" srcId="{234AA6E5-5FDA-4474-A678-552D776AED71}" destId="{0600FE42-2692-4D43-9E15-F1EDFB1AA239}" srcOrd="1" destOrd="0" parTransId="{78AD17F8-0087-4503-B5A8-4394FBCA7F17}" sibTransId="{0418BAF6-1480-439A-9BA9-DE27647D065B}"/>
    <dgm:cxn modelId="{93C4B8E5-5A91-48D1-A96A-C4E688DBC10B}" type="presOf" srcId="{60CBB917-2F67-45D0-BD2D-6DD56F4F3902}" destId="{07EE441F-F588-4165-877F-2D558DC7747B}" srcOrd="0" destOrd="0" presId="urn:microsoft.com/office/officeart/2005/8/layout/vList2"/>
    <dgm:cxn modelId="{36A802ED-A39D-4CF9-9CB3-F30BE54DFE9C}" type="presOf" srcId="{234AA6E5-5FDA-4474-A678-552D776AED71}" destId="{54C35A70-DC74-4519-B225-665C6DA78056}" srcOrd="0" destOrd="0" presId="urn:microsoft.com/office/officeart/2005/8/layout/vList2"/>
    <dgm:cxn modelId="{0E1C94F1-ACA8-4375-8075-CB9ABD048060}" srcId="{234AA6E5-5FDA-4474-A678-552D776AED71}" destId="{C613DCED-703D-4CD7-B7AC-28CB4C413299}" srcOrd="2" destOrd="0" parTransId="{FCFB7936-B117-4B81-9F84-AEBAE8C10155}" sibTransId="{05DEFF16-906A-4390-9FA9-AD565EB390B8}"/>
    <dgm:cxn modelId="{74A59CF9-DBCD-4D70-B360-D8442C1311FF}" type="presOf" srcId="{C613DCED-703D-4CD7-B7AC-28CB4C413299}" destId="{46D11154-2EDA-4722-9D59-2069055CDC19}" srcOrd="0" destOrd="0" presId="urn:microsoft.com/office/officeart/2005/8/layout/vList2"/>
    <dgm:cxn modelId="{EEF16A81-A96B-48CF-BA2B-0A7FFF1FF718}" type="presParOf" srcId="{54C35A70-DC74-4519-B225-665C6DA78056}" destId="{07EE441F-F588-4165-877F-2D558DC7747B}" srcOrd="0" destOrd="0" presId="urn:microsoft.com/office/officeart/2005/8/layout/vList2"/>
    <dgm:cxn modelId="{18F4182C-D25A-45E8-8616-805B7C5DC9D4}" type="presParOf" srcId="{54C35A70-DC74-4519-B225-665C6DA78056}" destId="{04C16854-FD18-4AF6-80DC-09933E357A5D}" srcOrd="1" destOrd="0" presId="urn:microsoft.com/office/officeart/2005/8/layout/vList2"/>
    <dgm:cxn modelId="{833CB826-F72E-4F88-BAD6-F0E78FA53A7B}" type="presParOf" srcId="{54C35A70-DC74-4519-B225-665C6DA78056}" destId="{783F8D2F-57FC-4378-917B-2C2DFA2658AA}" srcOrd="2" destOrd="0" presId="urn:microsoft.com/office/officeart/2005/8/layout/vList2"/>
    <dgm:cxn modelId="{B118C184-FEA7-4478-BE6C-D52D969B2211}" type="presParOf" srcId="{54C35A70-DC74-4519-B225-665C6DA78056}" destId="{15E6536E-E228-4EC4-9F22-6CF2F48A5A7A}" srcOrd="3" destOrd="0" presId="urn:microsoft.com/office/officeart/2005/8/layout/vList2"/>
    <dgm:cxn modelId="{4C6C0952-6CA1-4A21-812D-D27D5044D092}" type="presParOf" srcId="{54C35A70-DC74-4519-B225-665C6DA78056}" destId="{46D11154-2EDA-4722-9D59-2069055CDC1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EED44C-F1BD-4CBC-8824-57211F42214C}">
      <dsp:nvSpPr>
        <dsp:cNvPr id="0" name=""/>
        <dsp:cNvSpPr/>
      </dsp:nvSpPr>
      <dsp:spPr>
        <a:xfrm>
          <a:off x="0" y="94853"/>
          <a:ext cx="5157787" cy="171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Grote bereidheid om te praten over dementie bij familie en buurtgenoten en de zorgen daarover te delen. Men is de schaamte voorbij.</a:t>
          </a:r>
          <a:endParaRPr lang="en-US" sz="2400" kern="1200"/>
        </a:p>
      </dsp:txBody>
      <dsp:txXfrm>
        <a:off x="83616" y="178469"/>
        <a:ext cx="4990555" cy="1545648"/>
      </dsp:txXfrm>
    </dsp:sp>
    <dsp:sp modelId="{4C59E58F-0FFF-46B9-A632-E7595E24AD4D}">
      <dsp:nvSpPr>
        <dsp:cNvPr id="0" name=""/>
        <dsp:cNvSpPr/>
      </dsp:nvSpPr>
      <dsp:spPr>
        <a:xfrm>
          <a:off x="0" y="1876854"/>
          <a:ext cx="5157787" cy="17128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400" kern="1200"/>
            <a:t>Passende dagbesteding is voor velen een urgente zaak die voorziet in een grote behoefte.</a:t>
          </a:r>
          <a:endParaRPr lang="en-US" sz="2400" kern="1200"/>
        </a:p>
      </dsp:txBody>
      <dsp:txXfrm>
        <a:off x="83616" y="1960470"/>
        <a:ext cx="4990555" cy="1545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9FBB60-2180-48E4-914F-EC3CA75017B5}">
      <dsp:nvSpPr>
        <dsp:cNvPr id="0" name=""/>
        <dsp:cNvSpPr/>
      </dsp:nvSpPr>
      <dsp:spPr>
        <a:xfrm>
          <a:off x="0" y="0"/>
          <a:ext cx="4384118" cy="11053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Doelgroep bestaat uit vnl. 75+ (58%) en 55-74 jaar (41%). Woonduur: meer dan 10 jaar.</a:t>
          </a:r>
          <a:endParaRPr lang="en-US" sz="1900" kern="1200"/>
        </a:p>
      </dsp:txBody>
      <dsp:txXfrm>
        <a:off x="32375" y="32375"/>
        <a:ext cx="3191332" cy="1040626"/>
      </dsp:txXfrm>
    </dsp:sp>
    <dsp:sp modelId="{8FEBDD39-9B3F-48CF-9B0C-B5774955D286}">
      <dsp:nvSpPr>
        <dsp:cNvPr id="0" name=""/>
        <dsp:cNvSpPr/>
      </dsp:nvSpPr>
      <dsp:spPr>
        <a:xfrm>
          <a:off x="386834" y="1289605"/>
          <a:ext cx="4384118" cy="11053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55% woont alleen; 33% met partner, 5% bij kinderen en 7% anders.</a:t>
          </a:r>
          <a:endParaRPr lang="en-US" sz="1900" kern="1200"/>
        </a:p>
      </dsp:txBody>
      <dsp:txXfrm>
        <a:off x="419209" y="1321980"/>
        <a:ext cx="3214040" cy="1040626"/>
      </dsp:txXfrm>
    </dsp:sp>
    <dsp:sp modelId="{41AF41EF-8B62-480C-BFA7-05ACFA56C404}">
      <dsp:nvSpPr>
        <dsp:cNvPr id="0" name=""/>
        <dsp:cNvSpPr/>
      </dsp:nvSpPr>
      <dsp:spPr>
        <a:xfrm>
          <a:off x="773668" y="2579211"/>
          <a:ext cx="4384118" cy="11053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Kwetsbare migrantenbuurten uit jaren 60 in wachtstand voor stedelijke vernieuwing</a:t>
          </a:r>
          <a:endParaRPr lang="en-US" sz="1900" kern="1200"/>
        </a:p>
      </dsp:txBody>
      <dsp:txXfrm>
        <a:off x="806043" y="2611586"/>
        <a:ext cx="3214040" cy="1040626"/>
      </dsp:txXfrm>
    </dsp:sp>
    <dsp:sp modelId="{26A2D70C-7CAE-4274-B98C-485AEF890CAC}">
      <dsp:nvSpPr>
        <dsp:cNvPr id="0" name=""/>
        <dsp:cNvSpPr/>
      </dsp:nvSpPr>
      <dsp:spPr>
        <a:xfrm>
          <a:off x="3665624" y="838243"/>
          <a:ext cx="718494" cy="7184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3827285" y="838243"/>
        <a:ext cx="395172" cy="540667"/>
      </dsp:txXfrm>
    </dsp:sp>
    <dsp:sp modelId="{AF86B820-864A-4DDF-90B6-153039A9A63C}">
      <dsp:nvSpPr>
        <dsp:cNvPr id="0" name=""/>
        <dsp:cNvSpPr/>
      </dsp:nvSpPr>
      <dsp:spPr>
        <a:xfrm>
          <a:off x="4052458" y="2120480"/>
          <a:ext cx="718494" cy="7184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4214119" y="2120480"/>
        <a:ext cx="395172" cy="54066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E441F-F588-4165-877F-2D558DC7747B}">
      <dsp:nvSpPr>
        <dsp:cNvPr id="0" name=""/>
        <dsp:cNvSpPr/>
      </dsp:nvSpPr>
      <dsp:spPr>
        <a:xfrm>
          <a:off x="0" y="49629"/>
          <a:ext cx="5157787" cy="1154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Vooral </a:t>
          </a:r>
          <a:r>
            <a:rPr lang="nl-NL" sz="2100" b="1" kern="1200"/>
            <a:t>sociale ontmoetingsactiviteiten </a:t>
          </a:r>
          <a:r>
            <a:rPr lang="nl-NL" sz="2100" kern="1200"/>
            <a:t>in combinatie met </a:t>
          </a:r>
          <a:r>
            <a:rPr lang="nl-NL" sz="2100" b="1" kern="1200"/>
            <a:t>bewegen</a:t>
          </a:r>
          <a:r>
            <a:rPr lang="nl-NL" sz="2100" kern="1200"/>
            <a:t> &amp; sport onder deskundige begeleiding</a:t>
          </a:r>
          <a:endParaRPr lang="en-US" sz="2100" kern="1200"/>
        </a:p>
      </dsp:txBody>
      <dsp:txXfrm>
        <a:off x="56372" y="106001"/>
        <a:ext cx="5045043" cy="1042045"/>
      </dsp:txXfrm>
    </dsp:sp>
    <dsp:sp modelId="{783F8D2F-57FC-4378-917B-2C2DFA2658AA}">
      <dsp:nvSpPr>
        <dsp:cNvPr id="0" name=""/>
        <dsp:cNvSpPr/>
      </dsp:nvSpPr>
      <dsp:spPr>
        <a:xfrm>
          <a:off x="0" y="1264899"/>
          <a:ext cx="5157787" cy="1154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Liefst </a:t>
          </a:r>
          <a:r>
            <a:rPr lang="nl-NL" sz="2100" b="1" kern="1200"/>
            <a:t>in de buurt </a:t>
          </a:r>
          <a:r>
            <a:rPr lang="nl-NL" sz="2100" kern="1200"/>
            <a:t>op wekelijkse of dagelijkse basis</a:t>
          </a:r>
          <a:endParaRPr lang="en-US" sz="2100" kern="1200"/>
        </a:p>
      </dsp:txBody>
      <dsp:txXfrm>
        <a:off x="56372" y="1321271"/>
        <a:ext cx="5045043" cy="1042045"/>
      </dsp:txXfrm>
    </dsp:sp>
    <dsp:sp modelId="{46D11154-2EDA-4722-9D59-2069055CDC19}">
      <dsp:nvSpPr>
        <dsp:cNvPr id="0" name=""/>
        <dsp:cNvSpPr/>
      </dsp:nvSpPr>
      <dsp:spPr>
        <a:xfrm>
          <a:off x="0" y="2480169"/>
          <a:ext cx="5157787" cy="115478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100" kern="1200"/>
            <a:t>Met voorkeur voor </a:t>
          </a:r>
          <a:r>
            <a:rPr lang="nl-NL" sz="2100" b="1" kern="1200"/>
            <a:t>begeleiding in eigentaal/eigen cultuur </a:t>
          </a:r>
          <a:r>
            <a:rPr lang="nl-NL" sz="2100" kern="1200"/>
            <a:t>(2/3) of juist niet (1/3)</a:t>
          </a:r>
          <a:endParaRPr lang="en-US" sz="2100" kern="1200"/>
        </a:p>
      </dsp:txBody>
      <dsp:txXfrm>
        <a:off x="56372" y="2536541"/>
        <a:ext cx="5045043" cy="10420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348C84-5356-A5D5-4C93-12C368D09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C463FAA-A0CC-B7AD-35FC-2557694FC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43BDF5F-A42C-DDF9-BAC7-EBEAC17A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DA1EF66-995F-52CB-3A59-26B11260F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217ABB-9339-2F42-7F75-FDCF82F8F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56108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90B034-AD8F-04E5-1228-904C8399C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AC22797-CE54-55C2-D212-AAD1391767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40F948F-E956-3655-9181-B32130E17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AAE9716-91FF-8E1F-6E76-A20470A8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E6DA054-B230-60BB-FE27-79ED4B8B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83318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A53E53-1F09-AFA9-63EC-6CF6E725D0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99292C-929E-9865-FF92-6C628E7265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CBC76D-6C69-D433-AECA-08B8176BB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2649AC1-77E7-927B-9D77-FEFA52BF9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3508753-859E-48B7-2CE6-F9860A1D0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14009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8CA735-213C-19D3-A99F-71AA03EA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AE2FE45-343F-E30D-4FC9-3BD9031E8B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9442804-BC5A-7836-EFE8-E84A05BCD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8079E28-94D3-6F6E-5E57-7B98AAB3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6C0C225-725F-C586-CFF4-5A899242F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B9CE12B-F63E-9E6D-E3ED-5F2BE4526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9574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3498E6-4302-13F3-BDAE-2208855CE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2C96F01-F9EF-AF9A-D3CC-F00A941A9A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4E2C12F-D2E2-6576-E827-6E7134D14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C56168F4-172A-58E1-D427-32F1D7ACFC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6779813-3C86-DD47-33DC-D15F77F49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D8013D6-43D8-BAC6-3728-0DBD13A6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9291D62-3215-B042-9ED9-34C71EE8F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4C1479D-FD45-D7D9-B07F-36F807052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3110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DF2504-9B83-4C49-5C56-AFE69E0CE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3D025C3C-ACCD-8CF6-4651-DA451EDF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E85ECA6-0E56-6EBB-3C8F-F3DECA4AB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9816731-9C0F-E359-5AC1-113550D2D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12202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D13871B-2F48-1ED8-AB92-9F213204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28B70B2-79F7-AFBC-ED87-C5E5DCAF7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CCEA45C-A077-1527-67C8-27E0CEFDD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2312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2765BF-BB56-B769-8D51-52E2AE7ED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DD76F7-F55A-B736-8AE4-BE6699496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88B9C32-EF32-992B-4E6B-BBD2E932A5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E404067-2C45-F66B-8FEC-1DC75EC4A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D521ECE-E7C8-F958-57E4-A737FAADE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C4C88E3-4A4A-D934-F954-1EDF8B651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9165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C95090-12A5-1ED8-ADD0-B8AA25FD8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443A795-84BA-F664-56A3-69CC9E5341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CAA1467-A83B-5C68-6BD3-3852B8BC1E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245674B-62F9-3B03-FDE6-271128627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281006C-A6CE-1441-A412-329D40DC9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D08D4CA-A440-4289-5C18-8ABF7EC4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03743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5F5DA-AFF1-E2C8-910C-C0225474C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7701B99-9699-BA61-8AEA-1D7D8119C1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0F3FF13-C118-A33B-49B3-52927F191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E979E2-11D1-77EF-E767-170158538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BF39B9-22FD-2253-FC61-79BCB08C6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7977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5F18E97-7B53-5F56-3544-DE97BCC7DE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8B69717-2922-0D97-E505-33BCCFBAE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329D39-36BE-1FA2-9D5F-745A28BB9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2C773B-F5B5-04F6-105F-EA6CE69E8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37653F-A68A-A6EF-A2B5-A09C916B8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451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0ECBC6FA-662E-A081-ECBE-D94E9A2F3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369B58-B28C-34D8-7B55-8EEDC04D1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D12165-A936-DF5E-B856-17C398284E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2DD6B-737F-4C77-87A8-E6E8D163BF07}" type="datetimeFigureOut">
              <a:rPr lang="nl-NL" smtClean="0"/>
              <a:t>29-1-2023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303237-4EAF-3088-285D-AF54064B5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2892C7B-21CA-19F1-84AE-DC6F62D22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05F82-5074-4A0C-AA6F-2E8838149404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6373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E443FD7-A66B-4AA0-872D-B088B9BC5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755F31E-C090-D148-AE64-8030F99870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4095" y="851517"/>
            <a:ext cx="5238466" cy="2991416"/>
          </a:xfrm>
        </p:spPr>
        <p:txBody>
          <a:bodyPr anchor="b">
            <a:normAutofit/>
          </a:bodyPr>
          <a:lstStyle/>
          <a:p>
            <a:pPr algn="l"/>
            <a:r>
              <a:rPr lang="nl-NL" b="1" dirty="0"/>
              <a:t>Dagbesteding </a:t>
            </a:r>
            <a:br>
              <a:rPr lang="nl-NL" b="1" dirty="0"/>
            </a:br>
            <a:r>
              <a:rPr lang="nl-NL" b="1" dirty="0"/>
              <a:t>in de buurt</a:t>
            </a:r>
            <a:br>
              <a:rPr lang="nl-NL" dirty="0"/>
            </a:b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2E4F67D-FCEB-9B2D-1A18-A01FDB45CF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096" y="3842932"/>
            <a:ext cx="4167115" cy="2163551"/>
          </a:xfrm>
        </p:spPr>
        <p:txBody>
          <a:bodyPr anchor="t">
            <a:normAutofit/>
          </a:bodyPr>
          <a:lstStyle/>
          <a:p>
            <a:pPr algn="l"/>
            <a:r>
              <a:rPr lang="nl-NL" sz="2200" b="1" dirty="0"/>
              <a:t>Actieonderzoek vergeetachtige (migranten)ouderen 55+ </a:t>
            </a:r>
          </a:p>
          <a:p>
            <a:pPr algn="l"/>
            <a:r>
              <a:rPr lang="nl-NL" sz="2200" b="1" dirty="0"/>
              <a:t>Behoeften, Proefpilots en Implementatie</a:t>
            </a:r>
          </a:p>
          <a:p>
            <a:pPr algn="l"/>
            <a:r>
              <a:rPr lang="nl-NL" sz="1600" b="1" dirty="0">
                <a:solidFill>
                  <a:srgbClr val="FF0000"/>
                </a:solidFill>
              </a:rPr>
              <a:t>Jaap Noorda m.m.v. heel veel mensen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4BE0EF-3561-49B4-9A29-F283168A9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0370" y="851518"/>
            <a:ext cx="6184806" cy="5154967"/>
          </a:xfrm>
          <a:custGeom>
            <a:avLst/>
            <a:gdLst>
              <a:gd name="connsiteX0" fmla="*/ 363179 w 6184806"/>
              <a:gd name="connsiteY0" fmla="*/ 3125191 h 5154967"/>
              <a:gd name="connsiteX1" fmla="*/ 898270 w 6184806"/>
              <a:gd name="connsiteY1" fmla="*/ 3125191 h 5154967"/>
              <a:gd name="connsiteX2" fmla="*/ 980326 w 6184806"/>
              <a:gd name="connsiteY2" fmla="*/ 3173551 h 5154967"/>
              <a:gd name="connsiteX3" fmla="*/ 1248448 w 6184806"/>
              <a:gd name="connsiteY3" fmla="*/ 3635277 h 5154967"/>
              <a:gd name="connsiteX4" fmla="*/ 1248448 w 6184806"/>
              <a:gd name="connsiteY4" fmla="*/ 3729695 h 5154967"/>
              <a:gd name="connsiteX5" fmla="*/ 980326 w 6184806"/>
              <a:gd name="connsiteY5" fmla="*/ 4191421 h 5154967"/>
              <a:gd name="connsiteX6" fmla="*/ 898270 w 6184806"/>
              <a:gd name="connsiteY6" fmla="*/ 4239781 h 5154967"/>
              <a:gd name="connsiteX7" fmla="*/ 363179 w 6184806"/>
              <a:gd name="connsiteY7" fmla="*/ 4239781 h 5154967"/>
              <a:gd name="connsiteX8" fmla="*/ 279969 w 6184806"/>
              <a:gd name="connsiteY8" fmla="*/ 4191421 h 5154967"/>
              <a:gd name="connsiteX9" fmla="*/ 13002 w 6184806"/>
              <a:gd name="connsiteY9" fmla="*/ 3729695 h 5154967"/>
              <a:gd name="connsiteX10" fmla="*/ 13002 w 6184806"/>
              <a:gd name="connsiteY10" fmla="*/ 3635277 h 5154967"/>
              <a:gd name="connsiteX11" fmla="*/ 279969 w 6184806"/>
              <a:gd name="connsiteY11" fmla="*/ 3173551 h 5154967"/>
              <a:gd name="connsiteX12" fmla="*/ 363179 w 6184806"/>
              <a:gd name="connsiteY12" fmla="*/ 3125191 h 5154967"/>
              <a:gd name="connsiteX13" fmla="*/ 2489721 w 6184806"/>
              <a:gd name="connsiteY13" fmla="*/ 570035 h 5154967"/>
              <a:gd name="connsiteX14" fmla="*/ 2764862 w 6184806"/>
              <a:gd name="connsiteY14" fmla="*/ 570035 h 5154967"/>
              <a:gd name="connsiteX15" fmla="*/ 2796959 w 6184806"/>
              <a:gd name="connsiteY15" fmla="*/ 570035 h 5154967"/>
              <a:gd name="connsiteX16" fmla="*/ 2827587 w 6184806"/>
              <a:gd name="connsiteY16" fmla="*/ 622777 h 5154967"/>
              <a:gd name="connsiteX17" fmla="*/ 2977604 w 6184806"/>
              <a:gd name="connsiteY17" fmla="*/ 881117 h 5154967"/>
              <a:gd name="connsiteX18" fmla="*/ 2977604 w 6184806"/>
              <a:gd name="connsiteY18" fmla="*/ 1025720 h 5154967"/>
              <a:gd name="connsiteX19" fmla="*/ 2566968 w 6184806"/>
              <a:gd name="connsiteY19" fmla="*/ 1732863 h 5154967"/>
              <a:gd name="connsiteX20" fmla="*/ 2441299 w 6184806"/>
              <a:gd name="connsiteY20" fmla="*/ 1806927 h 5154967"/>
              <a:gd name="connsiteX21" fmla="*/ 1621798 w 6184806"/>
              <a:gd name="connsiteY21" fmla="*/ 1806927 h 5154967"/>
              <a:gd name="connsiteX22" fmla="*/ 1583218 w 6184806"/>
              <a:gd name="connsiteY22" fmla="*/ 1801802 h 5154967"/>
              <a:gd name="connsiteX23" fmla="*/ 1556683 w 6184806"/>
              <a:gd name="connsiteY23" fmla="*/ 1790677 h 5154967"/>
              <a:gd name="connsiteX24" fmla="*/ 1572899 w 6184806"/>
              <a:gd name="connsiteY24" fmla="*/ 1762630 h 5154967"/>
              <a:gd name="connsiteX25" fmla="*/ 2147429 w 6184806"/>
              <a:gd name="connsiteY25" fmla="*/ 768968 h 5154967"/>
              <a:gd name="connsiteX26" fmla="*/ 2489721 w 6184806"/>
              <a:gd name="connsiteY26" fmla="*/ 570035 h 5154967"/>
              <a:gd name="connsiteX27" fmla="*/ 1573268 w 6184806"/>
              <a:gd name="connsiteY27" fmla="*/ 0 h 5154967"/>
              <a:gd name="connsiteX28" fmla="*/ 2497662 w 6184806"/>
              <a:gd name="connsiteY28" fmla="*/ 0 h 5154967"/>
              <a:gd name="connsiteX29" fmla="*/ 2639415 w 6184806"/>
              <a:gd name="connsiteY29" fmla="*/ 83546 h 5154967"/>
              <a:gd name="connsiteX30" fmla="*/ 2887862 w 6184806"/>
              <a:gd name="connsiteY30" fmla="*/ 511387 h 5154967"/>
              <a:gd name="connsiteX31" fmla="*/ 2915928 w 6184806"/>
              <a:gd name="connsiteY31" fmla="*/ 559720 h 5154967"/>
              <a:gd name="connsiteX32" fmla="*/ 2893844 w 6184806"/>
              <a:gd name="connsiteY32" fmla="*/ 559720 h 5154967"/>
              <a:gd name="connsiteX33" fmla="*/ 2789466 w 6184806"/>
              <a:gd name="connsiteY33" fmla="*/ 559720 h 5154967"/>
              <a:gd name="connsiteX34" fmla="*/ 2744122 w 6184806"/>
              <a:gd name="connsiteY34" fmla="*/ 481634 h 5154967"/>
              <a:gd name="connsiteX35" fmla="*/ 2570885 w 6184806"/>
              <a:gd name="connsiteY35" fmla="*/ 183309 h 5154967"/>
              <a:gd name="connsiteX36" fmla="*/ 2445216 w 6184806"/>
              <a:gd name="connsiteY36" fmla="*/ 109243 h 5154967"/>
              <a:gd name="connsiteX37" fmla="*/ 1625714 w 6184806"/>
              <a:gd name="connsiteY37" fmla="*/ 109243 h 5154967"/>
              <a:gd name="connsiteX38" fmla="*/ 1498276 w 6184806"/>
              <a:gd name="connsiteY38" fmla="*/ 183309 h 5154967"/>
              <a:gd name="connsiteX39" fmla="*/ 1089410 w 6184806"/>
              <a:gd name="connsiteY39" fmla="*/ 890450 h 5154967"/>
              <a:gd name="connsiteX40" fmla="*/ 1089410 w 6184806"/>
              <a:gd name="connsiteY40" fmla="*/ 1035054 h 5154967"/>
              <a:gd name="connsiteX41" fmla="*/ 1498276 w 6184806"/>
              <a:gd name="connsiteY41" fmla="*/ 1742196 h 5154967"/>
              <a:gd name="connsiteX42" fmla="*/ 1552039 w 6184806"/>
              <a:gd name="connsiteY42" fmla="*/ 1796422 h 5154967"/>
              <a:gd name="connsiteX43" fmla="*/ 1558260 w 6184806"/>
              <a:gd name="connsiteY43" fmla="*/ 1799029 h 5154967"/>
              <a:gd name="connsiteX44" fmla="*/ 1524911 w 6184806"/>
              <a:gd name="connsiteY44" fmla="*/ 1856707 h 5154967"/>
              <a:gd name="connsiteX45" fmla="*/ 1500108 w 6184806"/>
              <a:gd name="connsiteY45" fmla="*/ 1899604 h 5154967"/>
              <a:gd name="connsiteX46" fmla="*/ 1525834 w 6184806"/>
              <a:gd name="connsiteY46" fmla="*/ 1910390 h 5154967"/>
              <a:gd name="connsiteX47" fmla="*/ 1569352 w 6184806"/>
              <a:gd name="connsiteY47" fmla="*/ 1916170 h 5154967"/>
              <a:gd name="connsiteX48" fmla="*/ 2493745 w 6184806"/>
              <a:gd name="connsiteY48" fmla="*/ 1916170 h 5154967"/>
              <a:gd name="connsiteX49" fmla="*/ 2635498 w 6184806"/>
              <a:gd name="connsiteY49" fmla="*/ 1832627 h 5154967"/>
              <a:gd name="connsiteX50" fmla="*/ 3098693 w 6184806"/>
              <a:gd name="connsiteY50" fmla="*/ 1034974 h 5154967"/>
              <a:gd name="connsiteX51" fmla="*/ 3098693 w 6184806"/>
              <a:gd name="connsiteY51" fmla="*/ 871863 h 5154967"/>
              <a:gd name="connsiteX52" fmla="*/ 2945803 w 6184806"/>
              <a:gd name="connsiteY52" fmla="*/ 608576 h 5154967"/>
              <a:gd name="connsiteX53" fmla="*/ 2923422 w 6184806"/>
              <a:gd name="connsiteY53" fmla="*/ 570035 h 5154967"/>
              <a:gd name="connsiteX54" fmla="*/ 3027104 w 6184806"/>
              <a:gd name="connsiteY54" fmla="*/ 570035 h 5154967"/>
              <a:gd name="connsiteX55" fmla="*/ 4690846 w 6184806"/>
              <a:gd name="connsiteY55" fmla="*/ 570035 h 5154967"/>
              <a:gd name="connsiteX56" fmla="*/ 5028384 w 6184806"/>
              <a:gd name="connsiteY56" fmla="*/ 768968 h 5154967"/>
              <a:gd name="connsiteX57" fmla="*/ 6131323 w 6184806"/>
              <a:gd name="connsiteY57" fmla="*/ 2668304 h 5154967"/>
              <a:gd name="connsiteX58" fmla="*/ 6131323 w 6184806"/>
              <a:gd name="connsiteY58" fmla="*/ 3056698 h 5154967"/>
              <a:gd name="connsiteX59" fmla="*/ 5028384 w 6184806"/>
              <a:gd name="connsiteY59" fmla="*/ 4956035 h 5154967"/>
              <a:gd name="connsiteX60" fmla="*/ 4690846 w 6184806"/>
              <a:gd name="connsiteY60" fmla="*/ 5154967 h 5154967"/>
              <a:gd name="connsiteX61" fmla="*/ 2489721 w 6184806"/>
              <a:gd name="connsiteY61" fmla="*/ 5154967 h 5154967"/>
              <a:gd name="connsiteX62" fmla="*/ 2147429 w 6184806"/>
              <a:gd name="connsiteY62" fmla="*/ 4956035 h 5154967"/>
              <a:gd name="connsiteX63" fmla="*/ 1049243 w 6184806"/>
              <a:gd name="connsiteY63" fmla="*/ 3056698 h 5154967"/>
              <a:gd name="connsiteX64" fmla="*/ 1049243 w 6184806"/>
              <a:gd name="connsiteY64" fmla="*/ 2668304 h 5154967"/>
              <a:gd name="connsiteX65" fmla="*/ 1457007 w 6184806"/>
              <a:gd name="connsiteY65" fmla="*/ 1963067 h 5154967"/>
              <a:gd name="connsiteX66" fmla="*/ 1491373 w 6184806"/>
              <a:gd name="connsiteY66" fmla="*/ 1903634 h 5154967"/>
              <a:gd name="connsiteX67" fmla="*/ 1490164 w 6184806"/>
              <a:gd name="connsiteY67" fmla="*/ 1903127 h 5154967"/>
              <a:gd name="connsiteX68" fmla="*/ 1429519 w 6184806"/>
              <a:gd name="connsiteY68" fmla="*/ 1841960 h 5154967"/>
              <a:gd name="connsiteX69" fmla="*/ 968320 w 6184806"/>
              <a:gd name="connsiteY69" fmla="*/ 1044307 h 5154967"/>
              <a:gd name="connsiteX70" fmla="*/ 968320 w 6184806"/>
              <a:gd name="connsiteY70" fmla="*/ 881196 h 5154967"/>
              <a:gd name="connsiteX71" fmla="*/ 1429519 w 6184806"/>
              <a:gd name="connsiteY71" fmla="*/ 83546 h 5154967"/>
              <a:gd name="connsiteX72" fmla="*/ 1573268 w 6184806"/>
              <a:gd name="connsiteY72" fmla="*/ 0 h 51549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184806" h="5154967">
                <a:moveTo>
                  <a:pt x="363179" y="3125191"/>
                </a:moveTo>
                <a:cubicBezTo>
                  <a:pt x="363179" y="3125191"/>
                  <a:pt x="363179" y="3125191"/>
                  <a:pt x="898270" y="3125191"/>
                </a:cubicBezTo>
                <a:cubicBezTo>
                  <a:pt x="931786" y="3125191"/>
                  <a:pt x="964145" y="3143614"/>
                  <a:pt x="980326" y="3173551"/>
                </a:cubicBezTo>
                <a:cubicBezTo>
                  <a:pt x="980326" y="3173551"/>
                  <a:pt x="980326" y="3173551"/>
                  <a:pt x="1248448" y="3635277"/>
                </a:cubicBezTo>
                <a:cubicBezTo>
                  <a:pt x="1265784" y="3664063"/>
                  <a:pt x="1265784" y="3700909"/>
                  <a:pt x="1248448" y="3729695"/>
                </a:cubicBezTo>
                <a:cubicBezTo>
                  <a:pt x="1248448" y="3729695"/>
                  <a:pt x="1248448" y="3729695"/>
                  <a:pt x="980326" y="4191421"/>
                </a:cubicBezTo>
                <a:cubicBezTo>
                  <a:pt x="964145" y="4221358"/>
                  <a:pt x="931786" y="4239781"/>
                  <a:pt x="898270" y="4239781"/>
                </a:cubicBezTo>
                <a:cubicBezTo>
                  <a:pt x="898270" y="4239781"/>
                  <a:pt x="898270" y="4239781"/>
                  <a:pt x="363179" y="4239781"/>
                </a:cubicBezTo>
                <a:cubicBezTo>
                  <a:pt x="328508" y="4239781"/>
                  <a:pt x="297305" y="4221358"/>
                  <a:pt x="279969" y="4191421"/>
                </a:cubicBezTo>
                <a:cubicBezTo>
                  <a:pt x="279969" y="4191421"/>
                  <a:pt x="279969" y="4191421"/>
                  <a:pt x="13002" y="3729695"/>
                </a:cubicBezTo>
                <a:cubicBezTo>
                  <a:pt x="-4334" y="3700909"/>
                  <a:pt x="-4334" y="3664063"/>
                  <a:pt x="13002" y="3635277"/>
                </a:cubicBezTo>
                <a:cubicBezTo>
                  <a:pt x="13002" y="3635277"/>
                  <a:pt x="13002" y="3635277"/>
                  <a:pt x="279969" y="3173551"/>
                </a:cubicBezTo>
                <a:cubicBezTo>
                  <a:pt x="297305" y="3143614"/>
                  <a:pt x="328508" y="3125191"/>
                  <a:pt x="363179" y="3125191"/>
                </a:cubicBezTo>
                <a:close/>
                <a:moveTo>
                  <a:pt x="2489721" y="570035"/>
                </a:moveTo>
                <a:cubicBezTo>
                  <a:pt x="2489721" y="570035"/>
                  <a:pt x="2489721" y="570035"/>
                  <a:pt x="2764862" y="570035"/>
                </a:cubicBezTo>
                <a:lnTo>
                  <a:pt x="2796959" y="570035"/>
                </a:lnTo>
                <a:lnTo>
                  <a:pt x="2827587" y="622777"/>
                </a:lnTo>
                <a:cubicBezTo>
                  <a:pt x="2870233" y="696217"/>
                  <a:pt x="2919858" y="781675"/>
                  <a:pt x="2977604" y="881117"/>
                </a:cubicBezTo>
                <a:cubicBezTo>
                  <a:pt x="3004153" y="925204"/>
                  <a:pt x="3004153" y="981634"/>
                  <a:pt x="2977604" y="1025720"/>
                </a:cubicBezTo>
                <a:cubicBezTo>
                  <a:pt x="2977604" y="1025720"/>
                  <a:pt x="2977604" y="1025720"/>
                  <a:pt x="2566968" y="1732863"/>
                </a:cubicBezTo>
                <a:cubicBezTo>
                  <a:pt x="2542188" y="1778712"/>
                  <a:pt x="2492629" y="1806927"/>
                  <a:pt x="2441299" y="1806927"/>
                </a:cubicBezTo>
                <a:cubicBezTo>
                  <a:pt x="2441299" y="1806927"/>
                  <a:pt x="2441299" y="1806927"/>
                  <a:pt x="1621798" y="1806927"/>
                </a:cubicBezTo>
                <a:cubicBezTo>
                  <a:pt x="1608523" y="1806927"/>
                  <a:pt x="1595580" y="1805163"/>
                  <a:pt x="1583218" y="1801802"/>
                </a:cubicBezTo>
                <a:lnTo>
                  <a:pt x="1556683" y="1790677"/>
                </a:lnTo>
                <a:lnTo>
                  <a:pt x="1572899" y="1762630"/>
                </a:lnTo>
                <a:cubicBezTo>
                  <a:pt x="1719523" y="1509042"/>
                  <a:pt x="1907201" y="1184448"/>
                  <a:pt x="2147429" y="768968"/>
                </a:cubicBezTo>
                <a:cubicBezTo>
                  <a:pt x="2218739" y="645819"/>
                  <a:pt x="2347099" y="570035"/>
                  <a:pt x="2489721" y="570035"/>
                </a:cubicBezTo>
                <a:close/>
                <a:moveTo>
                  <a:pt x="1573268" y="0"/>
                </a:moveTo>
                <a:cubicBezTo>
                  <a:pt x="1573268" y="0"/>
                  <a:pt x="1573268" y="0"/>
                  <a:pt x="2497662" y="0"/>
                </a:cubicBezTo>
                <a:cubicBezTo>
                  <a:pt x="2555561" y="0"/>
                  <a:pt x="2611463" y="31828"/>
                  <a:pt x="2639415" y="83546"/>
                </a:cubicBezTo>
                <a:cubicBezTo>
                  <a:pt x="2639415" y="83546"/>
                  <a:pt x="2639415" y="83546"/>
                  <a:pt x="2887862" y="511387"/>
                </a:cubicBezTo>
                <a:lnTo>
                  <a:pt x="2915928" y="559720"/>
                </a:lnTo>
                <a:lnTo>
                  <a:pt x="2893844" y="559720"/>
                </a:lnTo>
                <a:lnTo>
                  <a:pt x="2789466" y="559720"/>
                </a:lnTo>
                <a:lnTo>
                  <a:pt x="2744122" y="481634"/>
                </a:lnTo>
                <a:cubicBezTo>
                  <a:pt x="2570885" y="183309"/>
                  <a:pt x="2570885" y="183309"/>
                  <a:pt x="2570885" y="183309"/>
                </a:cubicBezTo>
                <a:cubicBezTo>
                  <a:pt x="2546104" y="137459"/>
                  <a:pt x="2496545" y="109243"/>
                  <a:pt x="2445216" y="109243"/>
                </a:cubicBezTo>
                <a:cubicBezTo>
                  <a:pt x="1625714" y="109243"/>
                  <a:pt x="1625714" y="109243"/>
                  <a:pt x="1625714" y="109243"/>
                </a:cubicBezTo>
                <a:cubicBezTo>
                  <a:pt x="1572615" y="109243"/>
                  <a:pt x="1524825" y="137459"/>
                  <a:pt x="1498276" y="183309"/>
                </a:cubicBezTo>
                <a:cubicBezTo>
                  <a:pt x="1089410" y="890450"/>
                  <a:pt x="1089410" y="890450"/>
                  <a:pt x="1089410" y="890450"/>
                </a:cubicBezTo>
                <a:cubicBezTo>
                  <a:pt x="1062860" y="934537"/>
                  <a:pt x="1062860" y="990967"/>
                  <a:pt x="1089410" y="1035054"/>
                </a:cubicBezTo>
                <a:cubicBezTo>
                  <a:pt x="1498276" y="1742196"/>
                  <a:pt x="1498276" y="1742196"/>
                  <a:pt x="1498276" y="1742196"/>
                </a:cubicBezTo>
                <a:cubicBezTo>
                  <a:pt x="1511551" y="1765121"/>
                  <a:pt x="1530135" y="1783637"/>
                  <a:pt x="1552039" y="1796422"/>
                </a:cubicBezTo>
                <a:lnTo>
                  <a:pt x="1558260" y="1799029"/>
                </a:lnTo>
                <a:lnTo>
                  <a:pt x="1524911" y="1856707"/>
                </a:lnTo>
                <a:lnTo>
                  <a:pt x="1500108" y="1899604"/>
                </a:lnTo>
                <a:lnTo>
                  <a:pt x="1525834" y="1910390"/>
                </a:lnTo>
                <a:cubicBezTo>
                  <a:pt x="1539779" y="1914181"/>
                  <a:pt x="1554378" y="1916170"/>
                  <a:pt x="1569352" y="1916170"/>
                </a:cubicBezTo>
                <a:cubicBezTo>
                  <a:pt x="2493745" y="1916170"/>
                  <a:pt x="2493745" y="1916170"/>
                  <a:pt x="2493745" y="1916170"/>
                </a:cubicBezTo>
                <a:cubicBezTo>
                  <a:pt x="2551645" y="1916170"/>
                  <a:pt x="2607546" y="1884345"/>
                  <a:pt x="2635498" y="1832627"/>
                </a:cubicBezTo>
                <a:cubicBezTo>
                  <a:pt x="3098693" y="1034974"/>
                  <a:pt x="3098693" y="1034974"/>
                  <a:pt x="3098693" y="1034974"/>
                </a:cubicBezTo>
                <a:cubicBezTo>
                  <a:pt x="3128641" y="985246"/>
                  <a:pt x="3128641" y="921593"/>
                  <a:pt x="3098693" y="871863"/>
                </a:cubicBezTo>
                <a:cubicBezTo>
                  <a:pt x="3040794" y="772157"/>
                  <a:pt x="2990132" y="684914"/>
                  <a:pt x="2945803" y="608576"/>
                </a:cubicBezTo>
                <a:lnTo>
                  <a:pt x="2923422" y="570035"/>
                </a:lnTo>
                <a:lnTo>
                  <a:pt x="3027104" y="570035"/>
                </a:lnTo>
                <a:cubicBezTo>
                  <a:pt x="3349535" y="570035"/>
                  <a:pt x="3865424" y="570035"/>
                  <a:pt x="4690846" y="570035"/>
                </a:cubicBezTo>
                <a:cubicBezTo>
                  <a:pt x="4828714" y="570035"/>
                  <a:pt x="4961827" y="645819"/>
                  <a:pt x="5028384" y="768968"/>
                </a:cubicBezTo>
                <a:cubicBezTo>
                  <a:pt x="5028384" y="768968"/>
                  <a:pt x="5028384" y="768968"/>
                  <a:pt x="6131323" y="2668304"/>
                </a:cubicBezTo>
                <a:cubicBezTo>
                  <a:pt x="6202634" y="2786717"/>
                  <a:pt x="6202634" y="2938285"/>
                  <a:pt x="6131323" y="3056698"/>
                </a:cubicBezTo>
                <a:cubicBezTo>
                  <a:pt x="6131323" y="3056698"/>
                  <a:pt x="6131323" y="3056698"/>
                  <a:pt x="5028384" y="4956035"/>
                </a:cubicBezTo>
                <a:cubicBezTo>
                  <a:pt x="4961827" y="5079184"/>
                  <a:pt x="4828714" y="5154967"/>
                  <a:pt x="4690846" y="5154967"/>
                </a:cubicBezTo>
                <a:cubicBezTo>
                  <a:pt x="4690846" y="5154967"/>
                  <a:pt x="4690846" y="5154967"/>
                  <a:pt x="2489721" y="5154967"/>
                </a:cubicBezTo>
                <a:cubicBezTo>
                  <a:pt x="2347099" y="5154967"/>
                  <a:pt x="2218739" y="5079184"/>
                  <a:pt x="2147429" y="4956035"/>
                </a:cubicBezTo>
                <a:cubicBezTo>
                  <a:pt x="2147429" y="4956035"/>
                  <a:pt x="2147429" y="4956035"/>
                  <a:pt x="1049243" y="3056698"/>
                </a:cubicBezTo>
                <a:cubicBezTo>
                  <a:pt x="977932" y="2938285"/>
                  <a:pt x="977932" y="2786717"/>
                  <a:pt x="1049243" y="2668304"/>
                </a:cubicBezTo>
                <a:cubicBezTo>
                  <a:pt x="1049243" y="2668304"/>
                  <a:pt x="1049243" y="2668304"/>
                  <a:pt x="1457007" y="1963067"/>
                </a:cubicBezTo>
                <a:lnTo>
                  <a:pt x="1491373" y="1903634"/>
                </a:lnTo>
                <a:lnTo>
                  <a:pt x="1490164" y="1903127"/>
                </a:lnTo>
                <a:cubicBezTo>
                  <a:pt x="1465456" y="1888705"/>
                  <a:pt x="1444493" y="1867820"/>
                  <a:pt x="1429519" y="1841960"/>
                </a:cubicBezTo>
                <a:cubicBezTo>
                  <a:pt x="1429519" y="1841960"/>
                  <a:pt x="1429519" y="1841960"/>
                  <a:pt x="968320" y="1044307"/>
                </a:cubicBezTo>
                <a:cubicBezTo>
                  <a:pt x="938371" y="994579"/>
                  <a:pt x="938371" y="930926"/>
                  <a:pt x="968320" y="881196"/>
                </a:cubicBezTo>
                <a:cubicBezTo>
                  <a:pt x="968320" y="881196"/>
                  <a:pt x="968320" y="881196"/>
                  <a:pt x="1429519" y="83546"/>
                </a:cubicBezTo>
                <a:cubicBezTo>
                  <a:pt x="1459466" y="31828"/>
                  <a:pt x="1513373" y="0"/>
                  <a:pt x="1573268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3634CB8-311B-B382-74D3-AB9B4CABB6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1503" y="2551581"/>
            <a:ext cx="3217333" cy="23727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3888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Tijdelijke aanduiding voor inhoud 13" descr="Afbeelding met tekst, persoon&#10;&#10;Automatisch gegenereerde beschrijving">
            <a:extLst>
              <a:ext uri="{FF2B5EF4-FFF2-40B4-BE49-F238E27FC236}">
                <a16:creationId xmlns:a16="http://schemas.microsoft.com/office/drawing/2014/main" id="{0EA44507-2822-6B3D-4C98-878D344EC4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ED41751-2E62-2FF5-A7F5-DD55A7DFC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Aandachtspunten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3C7DED-1640-70E5-86C1-8762D1998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/>
              <a:t>Zicht op behoeften doelgroep    in twee buurten</a:t>
            </a:r>
          </a:p>
          <a:p>
            <a:r>
              <a:rPr lang="en-US" sz="2000"/>
              <a:t>Dialoogsessies met ouderen en begeleiders</a:t>
            </a:r>
          </a:p>
          <a:p>
            <a:r>
              <a:rPr lang="en-US" sz="2000"/>
              <a:t>Uitproberen nieuwe activiteiten voor dagbesteding</a:t>
            </a:r>
          </a:p>
          <a:p>
            <a:r>
              <a:rPr lang="en-US" sz="2000"/>
              <a:t>Adviezen voor implementatie</a:t>
            </a:r>
          </a:p>
          <a:p>
            <a:r>
              <a:rPr lang="en-US" sz="2000"/>
              <a:t>Vervolg?</a:t>
            </a:r>
          </a:p>
        </p:txBody>
      </p:sp>
    </p:spTree>
    <p:extLst>
      <p:ext uri="{BB962C8B-B14F-4D97-AF65-F5344CB8AC3E}">
        <p14:creationId xmlns:p14="http://schemas.microsoft.com/office/powerpoint/2010/main" val="1399856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A32A47-655B-DA8A-9631-3983D0183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Uitslag straatenquête 2 buurten (N=526)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E402FF-60E6-3C2C-2D32-DD5885068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sz="4000" dirty="0"/>
              <a:t>Algemene indruk</a:t>
            </a:r>
          </a:p>
        </p:txBody>
      </p:sp>
      <p:graphicFrame>
        <p:nvGraphicFramePr>
          <p:cNvPr id="2054" name="Tijdelijke aanduiding voor inhoud 3">
            <a:extLst>
              <a:ext uri="{FF2B5EF4-FFF2-40B4-BE49-F238E27FC236}">
                <a16:creationId xmlns:a16="http://schemas.microsoft.com/office/drawing/2014/main" id="{C626ACFE-6CEF-301C-98C5-BBFFF28D7C5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E59C09-6F2D-9245-29EA-5C4F850FBD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9024" y="1681163"/>
            <a:ext cx="5183188" cy="823912"/>
          </a:xfrm>
        </p:spPr>
        <p:txBody>
          <a:bodyPr>
            <a:normAutofit/>
          </a:bodyPr>
          <a:lstStyle/>
          <a:p>
            <a:r>
              <a:rPr lang="nl-NL" sz="2000" dirty="0"/>
              <a:t>Amsterdam Nieuw-West: Wildemanbuurt en Lodewijk van Deysselbuurt </a:t>
            </a:r>
          </a:p>
        </p:txBody>
      </p:sp>
      <p:pic>
        <p:nvPicPr>
          <p:cNvPr id="2050" name="Picture 2" descr="Deze Amsterdamse probleemwijk brengt al generaties criminelen voort">
            <a:extLst>
              <a:ext uri="{FF2B5EF4-FFF2-40B4-BE49-F238E27FC236}">
                <a16:creationId xmlns:a16="http://schemas.microsoft.com/office/drawing/2014/main" id="{13D67BB2-57F6-204A-4F3B-E82C4A951C57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545" y="2620660"/>
            <a:ext cx="3377558" cy="2148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1C157AC-0F80-93B7-46FA-55856C89D2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544" y="4592999"/>
            <a:ext cx="3377558" cy="1899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420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751E795-8054-36E2-9380-EBB3A5C0B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Achtergrond doelgroep en uitkomsten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24891D-989F-60B0-0AB9-A547B88EE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Doelgroep</a:t>
            </a:r>
          </a:p>
        </p:txBody>
      </p:sp>
      <p:graphicFrame>
        <p:nvGraphicFramePr>
          <p:cNvPr id="8" name="Tijdelijke aanduiding voor inhoud 3">
            <a:extLst>
              <a:ext uri="{FF2B5EF4-FFF2-40B4-BE49-F238E27FC236}">
                <a16:creationId xmlns:a16="http://schemas.microsoft.com/office/drawing/2014/main" id="{617B9C8D-6C61-9E7D-C685-61D361CE21F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F7B1329-CD0F-6192-667C-60EE937352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l-NL" dirty="0"/>
              <a:t>Uitkomsten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BB799382-7617-79E6-A400-D2F3E07B61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nl-NL" dirty="0"/>
              <a:t>Wat niet goed gaat bij 55%:</a:t>
            </a:r>
          </a:p>
          <a:p>
            <a:pPr lvl="1"/>
            <a:r>
              <a:rPr lang="nl-NL" dirty="0"/>
              <a:t>Huishoudelijke activiteiten</a:t>
            </a:r>
          </a:p>
          <a:p>
            <a:pPr lvl="1"/>
            <a:r>
              <a:rPr lang="nl-NL" dirty="0"/>
              <a:t>Eenzaamheid, onrustig leven</a:t>
            </a:r>
          </a:p>
          <a:p>
            <a:pPr lvl="1"/>
            <a:r>
              <a:rPr lang="nl-NL" dirty="0"/>
              <a:t>Medische zelfzorg, gezondheid</a:t>
            </a:r>
          </a:p>
          <a:p>
            <a:pPr lvl="1"/>
            <a:r>
              <a:rPr lang="nl-NL" dirty="0"/>
              <a:t>Naar buiten gaan en bewegen</a:t>
            </a:r>
          </a:p>
          <a:p>
            <a:r>
              <a:rPr lang="nl-NL" dirty="0"/>
              <a:t>Geboden zorg onvoldoende: 1/3</a:t>
            </a:r>
          </a:p>
          <a:p>
            <a:r>
              <a:rPr lang="nl-NL" dirty="0"/>
              <a:t>Aanbod vrije tijd/dagbesteding onvoldoende: 48%</a:t>
            </a:r>
          </a:p>
          <a:p>
            <a:endParaRPr lang="nl-NL" dirty="0"/>
          </a:p>
          <a:p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31719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161877-932B-FE46-099A-88F05144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b="1" dirty="0"/>
              <a:t>Wensen 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92C5FD4-5723-82AD-245E-775361327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NL" sz="4000" dirty="0"/>
              <a:t>Top drie</a:t>
            </a:r>
          </a:p>
        </p:txBody>
      </p:sp>
      <p:graphicFrame>
        <p:nvGraphicFramePr>
          <p:cNvPr id="8" name="Tijdelijke aanduiding voor inhoud 3">
            <a:extLst>
              <a:ext uri="{FF2B5EF4-FFF2-40B4-BE49-F238E27FC236}">
                <a16:creationId xmlns:a16="http://schemas.microsoft.com/office/drawing/2014/main" id="{4152A794-3F35-DC95-12F7-1C15E4B172D7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98AA393-30DC-63AE-0CC2-217B023C64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Afwisselend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FDB6EF2-5BF0-ACDE-9ED6-5CA12720691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nl-NL" b="1" dirty="0">
                <a:solidFill>
                  <a:srgbClr val="FF0000"/>
                </a:solidFill>
              </a:rPr>
              <a:t>Voorlichting</a:t>
            </a:r>
            <a:r>
              <a:rPr lang="nl-NL" b="1" dirty="0"/>
              <a:t> </a:t>
            </a:r>
            <a:r>
              <a:rPr lang="nl-NL" dirty="0"/>
              <a:t>over dementie en andere gezondheidszaken</a:t>
            </a:r>
          </a:p>
          <a:p>
            <a:r>
              <a:rPr lang="nl-NL" b="1" dirty="0">
                <a:solidFill>
                  <a:srgbClr val="FF0000"/>
                </a:solidFill>
              </a:rPr>
              <a:t>Sociaal-educatieve activiteit</a:t>
            </a:r>
            <a:r>
              <a:rPr lang="nl-NL" dirty="0"/>
              <a:t>en om te leren en over wat er speelt in de wereld om blij te blijven</a:t>
            </a:r>
          </a:p>
        </p:txBody>
      </p:sp>
    </p:spTree>
    <p:extLst>
      <p:ext uri="{BB962C8B-B14F-4D97-AF65-F5344CB8AC3E}">
        <p14:creationId xmlns:p14="http://schemas.microsoft.com/office/powerpoint/2010/main" val="362303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Tijdelijke aanduiding voor inhoud 33" descr="Afbeelding met persoon, grond, buiten, staand&#10;&#10;Automatisch gegenereerde beschrijving">
            <a:extLst>
              <a:ext uri="{FF2B5EF4-FFF2-40B4-BE49-F238E27FC236}">
                <a16:creationId xmlns:a16="http://schemas.microsoft.com/office/drawing/2014/main" id="{7FA79365-9BA9-FBD3-4A7F-71CA1E178F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AF267-C0A4-0EAD-C0AD-57B6E9F3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Pilotactiviteiten bedacht in dialoogsessies-1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489CB9-4FEB-B324-A5D1-B308598E1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1"/>
              <a:t>Een babbeltje en een ommetje: </a:t>
            </a:r>
            <a:r>
              <a:rPr lang="en-US" sz="2000"/>
              <a:t>activiteiten met sociaal contact en bewegen: bijv. creatieve club, samen eten, enz.</a:t>
            </a:r>
          </a:p>
          <a:p>
            <a:pPr marL="0"/>
            <a:endParaRPr lang="en-US" sz="2000"/>
          </a:p>
          <a:p>
            <a:r>
              <a:rPr lang="en-US" sz="2000"/>
              <a:t>Een </a:t>
            </a:r>
            <a:r>
              <a:rPr lang="en-US" sz="2000" b="1"/>
              <a:t>uitje</a:t>
            </a:r>
            <a:r>
              <a:rPr lang="en-US" sz="2000"/>
              <a:t> in de nabije of verdere omgeving: bijv. park, volkstuin. museum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583987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5AF267-C0A4-0EAD-C0AD-57B6E9F33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6"/>
            <a:ext cx="6586491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000" b="1"/>
              <a:t>Pilotactiviteiten bedacht in dialoogsessies-2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489CB9-4FEB-B324-A5D1-B308598E1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400" dirty="0"/>
          </a:p>
          <a:p>
            <a:r>
              <a:rPr lang="en-US" sz="2400" dirty="0" err="1"/>
              <a:t>Andere</a:t>
            </a:r>
            <a:r>
              <a:rPr lang="en-US" sz="2400" dirty="0"/>
              <a:t> </a:t>
            </a:r>
            <a:r>
              <a:rPr lang="en-US" sz="2400" dirty="0" err="1"/>
              <a:t>mensen</a:t>
            </a:r>
            <a:r>
              <a:rPr lang="en-US" sz="2400" dirty="0"/>
              <a:t> </a:t>
            </a:r>
            <a:r>
              <a:rPr lang="en-US" sz="2400" dirty="0" err="1"/>
              <a:t>ontmoeten</a:t>
            </a:r>
            <a:r>
              <a:rPr lang="en-US" sz="2400" dirty="0"/>
              <a:t>, </a:t>
            </a:r>
            <a:r>
              <a:rPr lang="en-US" sz="2400" dirty="0" err="1"/>
              <a:t>bijvoorbeeld</a:t>
            </a:r>
            <a:r>
              <a:rPr lang="en-US" sz="2400" dirty="0"/>
              <a:t> </a:t>
            </a:r>
            <a:r>
              <a:rPr lang="en-US" sz="2400" dirty="0" err="1"/>
              <a:t>een</a:t>
            </a:r>
            <a:r>
              <a:rPr lang="en-US" sz="2400" dirty="0"/>
              <a:t> </a:t>
            </a:r>
            <a:r>
              <a:rPr lang="en-US" sz="2400" dirty="0" err="1"/>
              <a:t>Interculturele</a:t>
            </a:r>
            <a:r>
              <a:rPr lang="en-US" sz="2400" dirty="0"/>
              <a:t> Burendag</a:t>
            </a:r>
          </a:p>
          <a:p>
            <a:endParaRPr lang="en-US" sz="2400" dirty="0"/>
          </a:p>
          <a:p>
            <a:r>
              <a:rPr lang="en-US" sz="2400" dirty="0" err="1"/>
              <a:t>Voorlichtingsevent</a:t>
            </a:r>
            <a:r>
              <a:rPr lang="en-US" sz="2400" dirty="0"/>
              <a:t>, </a:t>
            </a:r>
            <a:r>
              <a:rPr lang="en-US" sz="2400" dirty="0" err="1"/>
              <a:t>bijvoorbeeld</a:t>
            </a:r>
            <a:r>
              <a:rPr lang="en-US" sz="2400" dirty="0"/>
              <a:t> over </a:t>
            </a:r>
            <a:r>
              <a:rPr lang="en-US" sz="2400" dirty="0" err="1"/>
              <a:t>dementie</a:t>
            </a:r>
            <a:r>
              <a:rPr lang="en-US" sz="2400" dirty="0"/>
              <a:t>, diabetes of </a:t>
            </a:r>
            <a:r>
              <a:rPr lang="en-US" sz="2400" dirty="0" err="1"/>
              <a:t>gezonde</a:t>
            </a:r>
            <a:r>
              <a:rPr lang="en-US" sz="2400" dirty="0"/>
              <a:t> </a:t>
            </a:r>
            <a:r>
              <a:rPr lang="en-US" sz="2400" dirty="0" err="1"/>
              <a:t>voeding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6" name="Tijdelijke aanduiding voor inhoud 5" descr="Afbeelding met tekst&#10;&#10;Automatisch gegenereerde beschrijving">
            <a:extLst>
              <a:ext uri="{FF2B5EF4-FFF2-40B4-BE49-F238E27FC236}">
                <a16:creationId xmlns:a16="http://schemas.microsoft.com/office/drawing/2014/main" id="{CB2868E8-B29E-6061-8605-4C70692CB4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" r="223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14905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Doelstelling">
            <a:extLst>
              <a:ext uri="{FF2B5EF4-FFF2-40B4-BE49-F238E27FC236}">
                <a16:creationId xmlns:a16="http://schemas.microsoft.com/office/drawing/2014/main" id="{A1B68617-C89D-267B-BF67-70E2FF70986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7" r="19812"/>
          <a:stretch/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366DD08-2DB0-E7E5-C85E-B58A7506B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/>
              <a:t>Ouderen horen erbij in onze buurt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C5E248A-8AA1-3A78-5821-5760997A9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b="1" dirty="0" err="1"/>
              <a:t>Implementatievoorstel</a:t>
            </a:r>
            <a:r>
              <a:rPr lang="en-US" sz="2000" b="1" dirty="0"/>
              <a:t> 1.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sz="2000" dirty="0" err="1"/>
              <a:t>Eens</a:t>
            </a:r>
            <a:r>
              <a:rPr lang="en-US" sz="2000" dirty="0"/>
              <a:t> per </a:t>
            </a:r>
            <a:r>
              <a:rPr lang="en-US" sz="2000" dirty="0" err="1"/>
              <a:t>jaar</a:t>
            </a:r>
            <a:r>
              <a:rPr lang="en-US" sz="2000" dirty="0"/>
              <a:t> informele buurtgerichte </a:t>
            </a:r>
            <a:r>
              <a:rPr lang="en-US" sz="2000" dirty="0" err="1"/>
              <a:t>raadpleging</a:t>
            </a:r>
            <a:r>
              <a:rPr lang="en-US" sz="2000" dirty="0"/>
              <a:t> van </a:t>
            </a:r>
            <a:r>
              <a:rPr lang="en-US" sz="2000" dirty="0" err="1"/>
              <a:t>gevarieerde</a:t>
            </a:r>
            <a:r>
              <a:rPr lang="en-US" sz="2000" dirty="0"/>
              <a:t> </a:t>
            </a:r>
            <a:r>
              <a:rPr lang="en-US" sz="2000" dirty="0" err="1"/>
              <a:t>groep</a:t>
            </a:r>
            <a:r>
              <a:rPr lang="en-US" sz="2000" dirty="0"/>
              <a:t> </a:t>
            </a:r>
            <a:r>
              <a:rPr lang="en-US" sz="2000" dirty="0" err="1"/>
              <a:t>sleutelfiguren</a:t>
            </a:r>
            <a:r>
              <a:rPr lang="en-US" sz="2000" dirty="0"/>
              <a:t> over hoe het </a:t>
            </a:r>
            <a:r>
              <a:rPr lang="en-US" sz="2000" dirty="0" err="1"/>
              <a:t>gaat</a:t>
            </a:r>
            <a:r>
              <a:rPr lang="en-US" sz="2000" dirty="0"/>
              <a:t> met </a:t>
            </a:r>
            <a:r>
              <a:rPr lang="en-US" sz="2000" dirty="0" err="1"/>
              <a:t>ouderen</a:t>
            </a:r>
            <a:r>
              <a:rPr lang="en-US" sz="2000" dirty="0"/>
              <a:t> door gemeente en </a:t>
            </a:r>
            <a:r>
              <a:rPr lang="en-US" sz="2000" dirty="0" err="1"/>
              <a:t>voorzieningen</a:t>
            </a:r>
            <a:endParaRPr lang="en-US" sz="2000" dirty="0"/>
          </a:p>
          <a:p>
            <a:pPr marL="0"/>
            <a:r>
              <a:rPr lang="en-US" sz="2000" b="1" dirty="0" err="1"/>
              <a:t>Implementatievoorstel</a:t>
            </a:r>
            <a:r>
              <a:rPr lang="en-US" sz="2000" b="1" dirty="0"/>
              <a:t> 2.</a:t>
            </a:r>
          </a:p>
          <a:p>
            <a:pPr marL="0" indent="0">
              <a:buNone/>
            </a:pPr>
            <a:r>
              <a:rPr lang="en-US" sz="2000" dirty="0" err="1"/>
              <a:t>Realisatie</a:t>
            </a:r>
            <a:r>
              <a:rPr lang="en-US" sz="2000" dirty="0"/>
              <a:t> van </a:t>
            </a:r>
            <a:r>
              <a:rPr lang="en-US" sz="2000" dirty="0" err="1"/>
              <a:t>broodnodige</a:t>
            </a:r>
            <a:r>
              <a:rPr lang="en-US" sz="2000" dirty="0"/>
              <a:t> </a:t>
            </a:r>
            <a:r>
              <a:rPr lang="en-US" sz="2000" dirty="0" err="1"/>
              <a:t>nabije</a:t>
            </a:r>
            <a:r>
              <a:rPr lang="en-US" sz="2000" dirty="0"/>
              <a:t> </a:t>
            </a:r>
            <a:r>
              <a:rPr lang="en-US" sz="2000" dirty="0" err="1"/>
              <a:t>ontmoetingsplekken</a:t>
            </a:r>
            <a:r>
              <a:rPr lang="en-US" sz="2000" dirty="0"/>
              <a:t> voor </a:t>
            </a:r>
            <a:r>
              <a:rPr lang="en-US" sz="2000" dirty="0" err="1"/>
              <a:t>ouderen</a:t>
            </a:r>
            <a:r>
              <a:rPr lang="en-US" sz="2000" dirty="0"/>
              <a:t>. </a:t>
            </a:r>
            <a:r>
              <a:rPr lang="en-US" sz="2000" dirty="0" err="1"/>
              <a:t>Vooral</a:t>
            </a:r>
            <a:r>
              <a:rPr lang="en-US" sz="2000" dirty="0"/>
              <a:t> indoor, maar </a:t>
            </a:r>
            <a:r>
              <a:rPr lang="en-US" sz="2000" dirty="0" err="1"/>
              <a:t>ook</a:t>
            </a:r>
            <a:r>
              <a:rPr lang="en-US" sz="2000" dirty="0"/>
              <a:t> outdoor.</a:t>
            </a:r>
          </a:p>
        </p:txBody>
      </p:sp>
    </p:spTree>
    <p:extLst>
      <p:ext uri="{BB962C8B-B14F-4D97-AF65-F5344CB8AC3E}">
        <p14:creationId xmlns:p14="http://schemas.microsoft.com/office/powerpoint/2010/main" val="800351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DDDBBB-30F6-0519-DAC5-6FBAC0E1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nl-NL" b="1"/>
              <a:t>Vervolg</a:t>
            </a:r>
            <a:endParaRPr lang="nl-NL" b="1" dirty="0"/>
          </a:p>
        </p:txBody>
      </p: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9930BEE4-0D28-FD87-E29B-F64A1C57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nl-NL" sz="2000" dirty="0"/>
              <a:t>Inmiddels regelen meerdere voorzieningen extra dagbesteding voor migrantenouderen: vervoer naar groen volkstuincomplex, Marokkaanse zondagmiddag in woonzorgcentrum, voorlichting over gezond leven, begeleide beweeglessen voor ouderen met </a:t>
            </a:r>
            <a:r>
              <a:rPr lang="nl-NL" sz="2000" dirty="0" err="1"/>
              <a:t>scootmobiel</a:t>
            </a:r>
            <a:r>
              <a:rPr lang="nl-NL" sz="2000" dirty="0"/>
              <a:t>.</a:t>
            </a:r>
          </a:p>
          <a:p>
            <a:r>
              <a:rPr lang="nl-NL" sz="2000" dirty="0"/>
              <a:t>Gemeente vraagt op bijeenkomst van sleutelfiguren en voorzieningen om verruiming en vernieuwing aanbod dagbesteding.</a:t>
            </a:r>
          </a:p>
          <a:p>
            <a:r>
              <a:rPr lang="nl-NL" sz="2000" dirty="0"/>
              <a:t>Er is grote behoefte aan praktijkvoorbeelden van eigentijdse vormen van dagbesteding. Een goed voorbeeld doet volgen. Idee voor vervolgexperiment ZonMw?</a:t>
            </a:r>
          </a:p>
        </p:txBody>
      </p:sp>
      <p:pic>
        <p:nvPicPr>
          <p:cNvPr id="16" name="Picture 4" descr="Puzzelstukjes">
            <a:extLst>
              <a:ext uri="{FF2B5EF4-FFF2-40B4-BE49-F238E27FC236}">
                <a16:creationId xmlns:a16="http://schemas.microsoft.com/office/drawing/2014/main" id="{530645E5-5121-8F79-CC60-4980E2465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34" r="23716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7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D0820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954289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5d29b-5996-4552-9f73-f878f1a5cc77" xsi:nil="true"/>
    <lcf76f155ced4ddcb4097134ff3c332f xmlns="851f8699-1ab1-4ace-80e7-d91c241039d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1FF0727B02AA4A82131C74EF116532" ma:contentTypeVersion="13" ma:contentTypeDescription="Een nieuw document maken." ma:contentTypeScope="" ma:versionID="1f66718cfd6e77c8abe4fbf2c91a6f3d">
  <xsd:schema xmlns:xsd="http://www.w3.org/2001/XMLSchema" xmlns:xs="http://www.w3.org/2001/XMLSchema" xmlns:p="http://schemas.microsoft.com/office/2006/metadata/properties" xmlns:ns2="851f8699-1ab1-4ace-80e7-d91c241039d9" xmlns:ns3="c485d29b-5996-4552-9f73-f878f1a5cc77" targetNamespace="http://schemas.microsoft.com/office/2006/metadata/properties" ma:root="true" ma:fieldsID="842fccebfb09f3056d816ea89195d09b" ns2:_="" ns3:_="">
    <xsd:import namespace="851f8699-1ab1-4ace-80e7-d91c241039d9"/>
    <xsd:import namespace="c485d29b-5996-4552-9f73-f878f1a5cc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1f8699-1ab1-4ace-80e7-d91c241039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3cde4e5a-76e1-4c60-9bbb-f083ec4c55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5d29b-5996-4552-9f73-f878f1a5cc7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93ff98d-7c53-4267-875c-46534523cdcb}" ma:internalName="TaxCatchAll" ma:showField="CatchAllData" ma:web="c485d29b-5996-4552-9f73-f878f1a5cc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B7A01D-F80E-4BE7-A183-0DF63E2564C7}">
  <ds:schemaRefs>
    <ds:schemaRef ds:uri="http://purl.org/dc/dcmitype/"/>
    <ds:schemaRef ds:uri="c485d29b-5996-4552-9f73-f878f1a5cc77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851f8699-1ab1-4ace-80e7-d91c241039d9"/>
  </ds:schemaRefs>
</ds:datastoreItem>
</file>

<file path=customXml/itemProps2.xml><?xml version="1.0" encoding="utf-8"?>
<ds:datastoreItem xmlns:ds="http://schemas.openxmlformats.org/officeDocument/2006/customXml" ds:itemID="{FD028D67-76C6-429E-850C-DEE018B284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925A097-24AA-4C04-9477-A83FEA55CA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51f8699-1ab1-4ace-80e7-d91c241039d9"/>
    <ds:schemaRef ds:uri="c485d29b-5996-4552-9f73-f878f1a5cc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453</Words>
  <Application>Microsoft Office PowerPoint</Application>
  <PresentationFormat>Breedbeeld</PresentationFormat>
  <Paragraphs>55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Kantoorthema</vt:lpstr>
      <vt:lpstr>Dagbesteding  in de buurt </vt:lpstr>
      <vt:lpstr>Aandachtspunten</vt:lpstr>
      <vt:lpstr>Uitslag straatenquête 2 buurten (N=526)</vt:lpstr>
      <vt:lpstr>Achtergrond doelgroep en uitkomsten</vt:lpstr>
      <vt:lpstr>Wensen </vt:lpstr>
      <vt:lpstr>Pilotactiviteiten bedacht in dialoogsessies-1</vt:lpstr>
      <vt:lpstr>Pilotactiviteiten bedacht in dialoogsessies-2</vt:lpstr>
      <vt:lpstr>Ouderen horen erbij in onze buurt</vt:lpstr>
      <vt:lpstr>Vervolg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Dagbesteding in de buurt</dc:title>
  <dc:creator>Jaap Noorda | Noorda en Co</dc:creator>
  <cp:lastModifiedBy>Jaap Noorda | Noorda en Co</cp:lastModifiedBy>
  <cp:revision>14</cp:revision>
  <dcterms:created xsi:type="dcterms:W3CDTF">2022-12-16T13:18:44Z</dcterms:created>
  <dcterms:modified xsi:type="dcterms:W3CDTF">2023-01-29T16:40:45Z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0x010100471FF0727B02AA4A82131C74EF116532</vt:lpwstr>
  </property>
  <property fmtid="{D5CDD505-2E9C-101B-9397-08002B2CF9AE}" pid="3" name="MediaServiceImageTags">
    <vt:lpwstr/>
  </property>
</Properties>
</file>